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257" r:id="rId6"/>
    <p:sldId id="258" r:id="rId7"/>
    <p:sldId id="259" r:id="rId8"/>
    <p:sldId id="284" r:id="rId9"/>
    <p:sldId id="260" r:id="rId10"/>
    <p:sldId id="261" r:id="rId11"/>
    <p:sldId id="262" r:id="rId12"/>
    <p:sldId id="265" r:id="rId13"/>
    <p:sldId id="263" r:id="rId14"/>
    <p:sldId id="264" r:id="rId15"/>
    <p:sldId id="266" r:id="rId16"/>
    <p:sldId id="267" r:id="rId17"/>
    <p:sldId id="268" r:id="rId18"/>
    <p:sldId id="283" r:id="rId19"/>
    <p:sldId id="272" r:id="rId20"/>
    <p:sldId id="273" r:id="rId21"/>
    <p:sldId id="274" r:id="rId22"/>
    <p:sldId id="275" r:id="rId23"/>
    <p:sldId id="276" r:id="rId24"/>
    <p:sldId id="277" r:id="rId25"/>
    <p:sldId id="285" r:id="rId26"/>
    <p:sldId id="278" r:id="rId27"/>
    <p:sldId id="279" r:id="rId28"/>
    <p:sldId id="280" r:id="rId29"/>
    <p:sldId id="281" r:id="rId30"/>
    <p:sldId id="282" r:id="rId3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dran Vrbanić" initials="VV" lastIdx="1" clrIdx="0">
    <p:extLst/>
  </p:cmAuthor>
  <p:cmAuthor id="2" name="Vedran" initials="V"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955" autoAdjust="0"/>
  </p:normalViewPr>
  <p:slideViewPr>
    <p:cSldViewPr snapToGrid="0" snapToObjects="1">
      <p:cViewPr varScale="1">
        <p:scale>
          <a:sx n="94" d="100"/>
          <a:sy n="94" d="100"/>
        </p:scale>
        <p:origin x="2076"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6830DF-F6C0-4FB2-B36A-E6332479AA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1A786D-F01D-4D9B-BA94-C9B5D83EA5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D413AB-539E-4B93-9871-87B192305F99}" type="datetimeFigureOut">
              <a:rPr lang="en-US" smtClean="0"/>
              <a:t>10/12/2018</a:t>
            </a:fld>
            <a:endParaRPr lang="en-US"/>
          </a:p>
        </p:txBody>
      </p:sp>
      <p:sp>
        <p:nvSpPr>
          <p:cNvPr id="4" name="Footer Placeholder 3">
            <a:extLst>
              <a:ext uri="{FF2B5EF4-FFF2-40B4-BE49-F238E27FC236}">
                <a16:creationId xmlns:a16="http://schemas.microsoft.com/office/drawing/2014/main" id="{676EEAA0-424C-4DFA-A29F-63117D44E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1B4DE2-8E6D-4FB3-96A8-4B00C9D9EF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B2627-4D56-4182-B2A7-B06784F5D5DD}" type="slidenum">
              <a:rPr lang="en-US" smtClean="0"/>
              <a:t>‹#›</a:t>
            </a:fld>
            <a:endParaRPr lang="en-US"/>
          </a:p>
        </p:txBody>
      </p:sp>
    </p:spTree>
    <p:extLst>
      <p:ext uri="{BB962C8B-B14F-4D97-AF65-F5344CB8AC3E}">
        <p14:creationId xmlns:p14="http://schemas.microsoft.com/office/powerpoint/2010/main" val="319704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EF29B-CF50-4152-AC55-E60FB8DABD41}" type="datetimeFigureOut">
              <a:rPr lang="hr-HR" smtClean="0"/>
              <a:t>12.10.2018.</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3C23E-CF98-4521-BCBB-19D13E348A71}" type="slidenum">
              <a:rPr lang="hr-HR" smtClean="0"/>
              <a:t>‹#›</a:t>
            </a:fld>
            <a:endParaRPr lang="hr-HR"/>
          </a:p>
        </p:txBody>
      </p:sp>
    </p:spTree>
    <p:extLst>
      <p:ext uri="{BB962C8B-B14F-4D97-AF65-F5344CB8AC3E}">
        <p14:creationId xmlns:p14="http://schemas.microsoft.com/office/powerpoint/2010/main" val="160576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a:t>
            </a:fld>
            <a:endParaRPr lang="hr-HR"/>
          </a:p>
        </p:txBody>
      </p:sp>
    </p:spTree>
    <p:extLst>
      <p:ext uri="{BB962C8B-B14F-4D97-AF65-F5344CB8AC3E}">
        <p14:creationId xmlns:p14="http://schemas.microsoft.com/office/powerpoint/2010/main" val="76261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Zašto to funkcionira? Zato jer je </a:t>
            </a:r>
            <a:r>
              <a:rPr lang="hr-HR" dirty="0" err="1"/>
              <a:t>hash</a:t>
            </a:r>
            <a:r>
              <a:rPr lang="hr-HR" dirty="0"/>
              <a:t> funkcija koja niz podataka varijabilne duljine pretvara u niz vrijednosti fiksne duljine. i string i dijelovi datoteke dijeljene preko bittorrena su slijedovi nula i jedinica nad kojima mozemo izracunati hash, kao i nad bilo kojim drugim nizom znakova, tj. stringom.  </a:t>
            </a:r>
          </a:p>
          <a:p>
            <a:r>
              <a:rPr lang="hr-HR" sz="1200" kern="1200" dirty="0">
                <a:solidFill>
                  <a:schemeClr val="tx1"/>
                </a:solidFill>
                <a:effectLst/>
                <a:latin typeface="+mn-lt"/>
                <a:ea typeface="+mn-ea"/>
                <a:cs typeface="+mn-cs"/>
              </a:rPr>
              <a:t>3 stvari u kontekstu bchaina: </a:t>
            </a:r>
          </a:p>
          <a:p>
            <a:r>
              <a:rPr lang="hr-HR" sz="1200" kern="1200" dirty="0">
                <a:solidFill>
                  <a:schemeClr val="tx1"/>
                </a:solidFill>
                <a:effectLst/>
                <a:latin typeface="+mn-lt"/>
                <a:ea typeface="+mn-ea"/>
                <a:cs typeface="+mn-cs"/>
              </a:rPr>
              <a:t>	1. Determinističke – poruka Fox uvijek rezultira ovim sazetkom. </a:t>
            </a:r>
          </a:p>
          <a:p>
            <a:r>
              <a:rPr lang="hr-HR" sz="1200" kern="1200" dirty="0">
                <a:solidFill>
                  <a:schemeClr val="tx1"/>
                </a:solidFill>
                <a:effectLst/>
                <a:latin typeface="+mn-lt"/>
                <a:ea typeface="+mn-ea"/>
                <a:cs typeface="+mn-cs"/>
              </a:rPr>
              <a:t>	2. Ne postoji inverzna fja kojom bi se iz sazetka moga izracunati ulazna poruka. </a:t>
            </a:r>
          </a:p>
          <a:p>
            <a:r>
              <a:rPr lang="hr-HR" sz="1200" kern="1200" dirty="0">
                <a:solidFill>
                  <a:schemeClr val="tx1"/>
                </a:solidFill>
                <a:effectLst/>
                <a:latin typeface="+mn-lt"/>
                <a:ea typeface="+mn-ea"/>
                <a:cs typeface="+mn-cs"/>
              </a:rPr>
              <a:t>	3. I najmanja promjena poruke na ulazu (u ovom sl. jedan znak) uzrokuje ogromnu izmjenu rezultata – hash sazetka.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10</a:t>
            </a:fld>
            <a:endParaRPr lang="hr-HR"/>
          </a:p>
        </p:txBody>
      </p:sp>
    </p:spTree>
    <p:extLst>
      <p:ext uri="{BB962C8B-B14F-4D97-AF65-F5344CB8AC3E}">
        <p14:creationId xmlns:p14="http://schemas.microsoft.com/office/powerpoint/2010/main" val="256154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Zbog tih svojstava, a u kombinaciji s privatnim i javnim ključem, hashiranje se koristi i za digitalno potpisivanje dokumenata – </a:t>
            </a:r>
            <a:r>
              <a:rPr lang="hr-HR" sz="1200" kern="1200" dirty="0" err="1">
                <a:solidFill>
                  <a:schemeClr val="tx1"/>
                </a:solidFill>
                <a:effectLst/>
                <a:latin typeface="+mn-lt"/>
                <a:ea typeface="+mn-ea"/>
                <a:cs typeface="+mn-cs"/>
              </a:rPr>
              <a:t>enkriptiran</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hash</a:t>
            </a:r>
            <a:r>
              <a:rPr lang="hr-HR" sz="1200" kern="1200" dirty="0">
                <a:solidFill>
                  <a:schemeClr val="tx1"/>
                </a:solidFill>
                <a:effectLst/>
                <a:latin typeface="+mn-lt"/>
                <a:ea typeface="+mn-ea"/>
                <a:cs typeface="+mn-cs"/>
              </a:rPr>
              <a:t> poruke na ulazu i dekriptiran </a:t>
            </a:r>
            <a:r>
              <a:rPr lang="hr-HR" sz="1200" kern="1200" dirty="0" err="1">
                <a:solidFill>
                  <a:schemeClr val="tx1"/>
                </a:solidFill>
                <a:effectLst/>
                <a:latin typeface="+mn-lt"/>
                <a:ea typeface="+mn-ea"/>
                <a:cs typeface="+mn-cs"/>
              </a:rPr>
              <a:t>hash</a:t>
            </a:r>
            <a:r>
              <a:rPr lang="hr-HR" sz="1200" kern="1200" dirty="0">
                <a:solidFill>
                  <a:schemeClr val="tx1"/>
                </a:solidFill>
                <a:effectLst/>
                <a:latin typeface="+mn-lt"/>
                <a:ea typeface="+mn-ea"/>
                <a:cs typeface="+mn-cs"/>
              </a:rPr>
              <a:t> poruke na izlazu mrežnog kanala upitne sigurnosti moraju biti identični kako bi se potvrdila njezina vjerodostojnost. Vrlo moćna funkcija široke primjene u računarstvu, a spominjem je jer je </a:t>
            </a:r>
            <a:r>
              <a:rPr lang="hr-HR" sz="1200" kern="1200" dirty="0" err="1">
                <a:solidFill>
                  <a:schemeClr val="tx1"/>
                </a:solidFill>
                <a:effectLst/>
                <a:latin typeface="+mn-lt"/>
                <a:ea typeface="+mn-ea"/>
                <a:cs typeface="+mn-cs"/>
              </a:rPr>
              <a:t>Blockchain</a:t>
            </a:r>
            <a:r>
              <a:rPr lang="hr-HR" sz="1200" kern="1200" dirty="0">
                <a:solidFill>
                  <a:schemeClr val="tx1"/>
                </a:solidFill>
                <a:effectLst/>
                <a:latin typeface="+mn-lt"/>
                <a:ea typeface="+mn-ea"/>
                <a:cs typeface="+mn-cs"/>
              </a:rPr>
              <a:t> također vrlo intenzivno </a:t>
            </a:r>
            <a:r>
              <a:rPr lang="hr-HR" sz="1200" kern="1200" dirty="0" err="1">
                <a:solidFill>
                  <a:schemeClr val="tx1"/>
                </a:solidFill>
                <a:effectLst/>
                <a:latin typeface="+mn-lt"/>
                <a:ea typeface="+mn-ea"/>
                <a:cs typeface="+mn-cs"/>
              </a:rPr>
              <a:t>utilizira</a:t>
            </a:r>
            <a:r>
              <a:rPr lang="hr-HR"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713C23E-CF98-4521-BCBB-19D13E348A71}" type="slidenum">
              <a:rPr lang="hr-HR" smtClean="0"/>
              <a:t>11</a:t>
            </a:fld>
            <a:endParaRPr lang="hr-HR"/>
          </a:p>
        </p:txBody>
      </p:sp>
    </p:spTree>
    <p:extLst>
      <p:ext uri="{BB962C8B-B14F-4D97-AF65-F5344CB8AC3E}">
        <p14:creationId xmlns:p14="http://schemas.microsoft.com/office/powerpoint/2010/main" val="424028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Što se tiče same burze dionica, po kompleksnosti to je daleko od jedn. rakete na Mjesec – s jedne strane postoje nalozi za prodaju, s druge strane postoje nalozi za kupovinu – ukoliko je kupac spreman platiti cijenu koju traži prodavatelj, transakcija će se izvršiti. Na slici vidimo aktivne naloge za kupovinu i prodaju dionica prije autorizacije. U backendu aplikacije kupoprodaju možemo modelirati i pratiti na različite načine….</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12</a:t>
            </a:fld>
            <a:endParaRPr lang="hr-HR"/>
          </a:p>
        </p:txBody>
      </p:sp>
    </p:spTree>
    <p:extLst>
      <p:ext uri="{BB962C8B-B14F-4D97-AF65-F5344CB8AC3E}">
        <p14:creationId xmlns:p14="http://schemas.microsoft.com/office/powerpoint/2010/main" val="167105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…na slici je primjer tablice u backendu trading aplikacije koja se popunjava svakim kupoprodajnim nalogom i transakcijom, (korisnik 1 želi kupiti 50 dionica, korisnik 2 prodaje 62 dionice – ta se dva naloga spajaju, korisnik1 je kupio željeni broj dionica, koisniku2 još je ostalo 12 dionica za prodati ali i dalje vise jer nitko ne želi kupiti po toj cijeni, itd. Tu postoje  datumi koji defniraju kad je pojedini zapis vrijedio, kolika je bila inicijalna i finalna cijena, kad je redak učitan u tablicu i slično. Iz ove se strukture može rekonstruirati cijela povijest transakcija i stanja. Nije baš neka </a:t>
            </a:r>
            <a:r>
              <a:rPr lang="hr-HR" sz="1200" kern="1200" dirty="0" err="1">
                <a:solidFill>
                  <a:schemeClr val="tx1"/>
                </a:solidFill>
                <a:effectLst/>
                <a:latin typeface="+mn-lt"/>
                <a:ea typeface="+mn-ea"/>
                <a:cs typeface="+mn-cs"/>
              </a:rPr>
              <a:t>user</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friendly</a:t>
            </a:r>
            <a:r>
              <a:rPr lang="hr-HR" sz="1200" kern="1200" dirty="0">
                <a:solidFill>
                  <a:schemeClr val="tx1"/>
                </a:solidFill>
                <a:effectLst/>
                <a:latin typeface="+mn-lt"/>
                <a:ea typeface="+mn-ea"/>
                <a:cs typeface="+mn-cs"/>
              </a:rPr>
              <a:t> struktura, a u ingerenciji je centralnog autoriteta, tj. firme. Ideja p2p, tj. </a:t>
            </a:r>
            <a:r>
              <a:rPr lang="hr-HR" sz="1200" kern="1200" dirty="0" err="1">
                <a:solidFill>
                  <a:schemeClr val="tx1"/>
                </a:solidFill>
                <a:effectLst/>
                <a:latin typeface="+mn-lt"/>
                <a:ea typeface="+mn-ea"/>
                <a:cs typeface="+mn-cs"/>
              </a:rPr>
              <a:t>bc</a:t>
            </a:r>
            <a:r>
              <a:rPr lang="hr-HR" sz="1200" kern="1200" dirty="0">
                <a:solidFill>
                  <a:schemeClr val="tx1"/>
                </a:solidFill>
                <a:effectLst/>
                <a:latin typeface="+mn-lt"/>
                <a:ea typeface="+mn-ea"/>
                <a:cs typeface="+mn-cs"/>
              </a:rPr>
              <a:t> paradigme je da ovaj proces bude u ingerenciji svih nas koji u njemu sudjelujemo, bez centralnog entiteta. Dakle, vjerovat ću konsenzusu svih involviranih u ovaj proces (ali i softveru koji odrađuje taj konsenzus, a o tome malo kasnije). I što sad da ovdje postoji par milijuna transakcija? Kako osigurati da je svaka izvršena po redu po kojem je zadana ili da nitko nije pokušao dvaput prodati svoje dionice? Tu na red opet dolazi hash funkcija, točnije - ulančavanje rezultata hash funkcije.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13</a:t>
            </a:fld>
            <a:endParaRPr lang="hr-HR"/>
          </a:p>
        </p:txBody>
      </p:sp>
    </p:spTree>
    <p:extLst>
      <p:ext uri="{BB962C8B-B14F-4D97-AF65-F5344CB8AC3E}">
        <p14:creationId xmlns:p14="http://schemas.microsoft.com/office/powerpoint/2010/main" val="163419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000" kern="1200" dirty="0">
                <a:solidFill>
                  <a:schemeClr val="tx1"/>
                </a:solidFill>
                <a:effectLst/>
                <a:latin typeface="+mn-lt"/>
                <a:ea typeface="+mn-ea"/>
                <a:cs typeface="+mn-cs"/>
              </a:rPr>
              <a:t>A što to treba ulančavati? Pa svaki zahtjev za kupnju/prodaj, a i izvršenu transakciju stavljamo u poseban blok, računamo ireverzibilni hash sadržaja tog bloka, kojim se taj blok jedinstveno identificira. I što imamo od toga? Dobili smo samo još jednu kolonu koja je jednoznačan identifikator tog bloka – isto tako smo ovdje mogli učitati unique ID iz sekvence. Maliciozni čvor može isproducirati milijune fraud zapisa i izračunati im hash – on po sebi sam ništa ne dokazuje. Istina, ali što ukoliko i cjelokupnu povijest tr-a ugradimo u ulaz hash f-je – tada onda jednoznacno definira apsolutno sve tr-e od pocetka vremena do danas. Kako bismo  to operativno napravili, a da bude efikasno? Pa ako je prethodni # jedinstveni identifikator preth. bloka i ako to retrogradno vrijedi za sve blokove u prošlost, idemo u ulaz hash f-je predati sadrzaj tek. bloka sufiksiran sažetkom preth. bloka. Na taj nacin osiguravamo da trenutni # sazetak jedinstveno identificira sve transakcije od pocetka vremena do tekuceg bloka. Blok podataka (block) + ulančavanje (chaining) = bchain. </a:t>
            </a:r>
          </a:p>
          <a:p>
            <a:endParaRPr lang="hr-HR" sz="1000" kern="1200" dirty="0">
              <a:solidFill>
                <a:schemeClr val="tx1"/>
              </a:solidFill>
              <a:effectLst/>
              <a:latin typeface="+mn-lt"/>
              <a:ea typeface="+mn-ea"/>
              <a:cs typeface="+mn-cs"/>
            </a:endParaRPr>
          </a:p>
          <a:p>
            <a:r>
              <a:rPr lang="hr-HR" sz="1000" kern="1200" dirty="0">
                <a:solidFill>
                  <a:schemeClr val="tx1"/>
                </a:solidFill>
                <a:effectLst/>
                <a:latin typeface="+mn-lt"/>
                <a:ea typeface="+mn-ea"/>
                <a:cs typeface="+mn-cs"/>
              </a:rPr>
              <a:t>Ukoliko netko želi promijeniti ovu ovdje transakciju, morat će promijeiniti njezin # sazetak, a zatim i # sazetak svih blokova koji mu slijede kako bi lanac bio konzistentan i prošao validaciju… Hm, ali to i nije neki problem – moj laptop u sekundi računa millijune hasheva. Tko me prijeci da ne rekonstruiram citav lanac s nekoliko fraud transakcija i broadcastam ga čitavoj mrezi cvorova? </a:t>
            </a:r>
          </a:p>
          <a:p>
            <a:endParaRPr lang="hr-HR" sz="1000" kern="1200" dirty="0">
              <a:solidFill>
                <a:schemeClr val="tx1"/>
              </a:solidFill>
              <a:effectLst/>
              <a:latin typeface="+mn-lt"/>
              <a:ea typeface="+mn-ea"/>
              <a:cs typeface="+mn-cs"/>
            </a:endParaRPr>
          </a:p>
          <a:p>
            <a:r>
              <a:rPr lang="hr-HR" sz="1000" kern="1200" dirty="0">
                <a:solidFill>
                  <a:schemeClr val="tx1"/>
                </a:solidFill>
                <a:effectLst/>
                <a:latin typeface="+mn-lt"/>
                <a:ea typeface="+mn-ea"/>
                <a:cs typeface="+mn-cs"/>
              </a:rPr>
              <a:t>Najpoznatija blochain mreža – mreža kriptovalute Bitcoin to radi na način da svako umetanje bloka zahtijeva i rješenje (bolje rečeno, pogađanje rješenja) matematičkog zadatka (koji je opet vezan uz hash). </a:t>
            </a:r>
            <a:endParaRPr lang="hr-HR" sz="1000" dirty="0"/>
          </a:p>
        </p:txBody>
      </p:sp>
      <p:sp>
        <p:nvSpPr>
          <p:cNvPr id="4" name="Slide Number Placeholder 3"/>
          <p:cNvSpPr>
            <a:spLocks noGrp="1"/>
          </p:cNvSpPr>
          <p:nvPr>
            <p:ph type="sldNum" sz="quarter" idx="10"/>
          </p:nvPr>
        </p:nvSpPr>
        <p:spPr/>
        <p:txBody>
          <a:bodyPr/>
          <a:lstStyle/>
          <a:p>
            <a:fld id="{5713C23E-CF98-4521-BCBB-19D13E348A71}" type="slidenum">
              <a:rPr lang="hr-HR" smtClean="0"/>
              <a:t>14</a:t>
            </a:fld>
            <a:endParaRPr lang="hr-HR"/>
          </a:p>
        </p:txBody>
      </p:sp>
    </p:spTree>
    <p:extLst>
      <p:ext uri="{BB962C8B-B14F-4D97-AF65-F5344CB8AC3E}">
        <p14:creationId xmlns:p14="http://schemas.microsoft.com/office/powerpoint/2010/main" val="318857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A što je zadatak? Zadatak je pronaći broj kojim je potrebno sufiksirati sadržaj tekućeg bloka kako bi hash sažetak takve ulazne poruke započeo s određenim brojem znamenki nula. Kako ne postoji inverzna hash f-ja, nema druge nego pogađati nonce, a to je kratica koja stoji za number used only once. I svi bitcoin mineri rade upravo to – pogadaju broj.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Trenutno je kompleksnost zadatka u bitcoin mreži takva da se jedan blok transakcija kreira svakih 10ak minuta (a u jednom bloku imam od stotinjak do 2.5k transakcija). Zahtjev da čvor mora riješiti problem koji je skup sa strane </a:t>
            </a:r>
            <a:r>
              <a:rPr lang="hr-HR" sz="1200" kern="1200" dirty="0" err="1">
                <a:solidFill>
                  <a:schemeClr val="tx1"/>
                </a:solidFill>
                <a:effectLst/>
                <a:latin typeface="+mn-lt"/>
                <a:ea typeface="+mn-ea"/>
                <a:cs typeface="+mn-cs"/>
              </a:rPr>
              <a:t>komputacijskih</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reusrsa</a:t>
            </a:r>
            <a:r>
              <a:rPr lang="hr-HR" sz="1200" kern="1200" dirty="0">
                <a:solidFill>
                  <a:schemeClr val="tx1"/>
                </a:solidFill>
                <a:effectLst/>
                <a:latin typeface="+mn-lt"/>
                <a:ea typeface="+mn-ea"/>
                <a:cs typeface="+mn-cs"/>
              </a:rPr>
              <a:t> osigurava neisplativost </a:t>
            </a:r>
            <a:r>
              <a:rPr lang="hr-HR" sz="1200" kern="1200" dirty="0" err="1">
                <a:solidFill>
                  <a:schemeClr val="tx1"/>
                </a:solidFill>
                <a:effectLst/>
                <a:latin typeface="+mn-lt"/>
                <a:ea typeface="+mn-ea"/>
                <a:cs typeface="+mn-cs"/>
              </a:rPr>
              <a:t>spamanja</a:t>
            </a:r>
            <a:r>
              <a:rPr lang="hr-HR" sz="1200" kern="1200" dirty="0">
                <a:solidFill>
                  <a:schemeClr val="tx1"/>
                </a:solidFill>
                <a:effectLst/>
                <a:latin typeface="+mn-lt"/>
                <a:ea typeface="+mn-ea"/>
                <a:cs typeface="+mn-cs"/>
              </a:rPr>
              <a:t> mreže – ne možete rudariti </a:t>
            </a:r>
            <a:r>
              <a:rPr lang="hr-HR" sz="1200" kern="1200" dirty="0" err="1">
                <a:solidFill>
                  <a:schemeClr val="tx1"/>
                </a:solidFill>
                <a:effectLst/>
                <a:latin typeface="+mn-lt"/>
                <a:ea typeface="+mn-ea"/>
                <a:cs typeface="+mn-cs"/>
              </a:rPr>
              <a:t>dummy</a:t>
            </a:r>
            <a:r>
              <a:rPr lang="hr-HR" sz="1200" kern="1200" dirty="0">
                <a:solidFill>
                  <a:schemeClr val="tx1"/>
                </a:solidFill>
                <a:effectLst/>
                <a:latin typeface="+mn-lt"/>
                <a:ea typeface="+mn-ea"/>
                <a:cs typeface="+mn-cs"/>
              </a:rPr>
              <a:t> blokove, a da ne riješite ovaj matematički zadatak kojeg usporedno s vama rješava i čitava </a:t>
            </a:r>
            <a:r>
              <a:rPr lang="hr-HR" sz="1200" kern="1200" dirty="0" err="1">
                <a:solidFill>
                  <a:schemeClr val="tx1"/>
                </a:solidFill>
                <a:effectLst/>
                <a:latin typeface="+mn-lt"/>
                <a:ea typeface="+mn-ea"/>
                <a:cs typeface="+mn-cs"/>
              </a:rPr>
              <a:t>bchain</a:t>
            </a:r>
            <a:r>
              <a:rPr lang="hr-HR" sz="1200" kern="1200" dirty="0">
                <a:solidFill>
                  <a:schemeClr val="tx1"/>
                </a:solidFill>
                <a:effectLst/>
                <a:latin typeface="+mn-lt"/>
                <a:ea typeface="+mn-ea"/>
                <a:cs typeface="+mn-cs"/>
              </a:rPr>
              <a:t> mreža. A zašto taj zadatak rješava čitava mreža? Pa zato jer za svaki validni blok transakcija za koji pogodite NONCE i koji drugi odobre dobijete nagradu, npr. </a:t>
            </a:r>
            <a:r>
              <a:rPr lang="hr-HR" sz="1200" kern="1200" dirty="0" err="1">
                <a:solidFill>
                  <a:schemeClr val="tx1"/>
                </a:solidFill>
                <a:effectLst/>
                <a:latin typeface="+mn-lt"/>
                <a:ea typeface="+mn-ea"/>
                <a:cs typeface="+mn-cs"/>
              </a:rPr>
              <a:t>bitcoine</a:t>
            </a:r>
            <a:r>
              <a:rPr lang="hr-HR" sz="1200" kern="1200" dirty="0">
                <a:solidFill>
                  <a:schemeClr val="tx1"/>
                </a:solidFill>
                <a:effectLst/>
                <a:latin typeface="+mn-lt"/>
                <a:ea typeface="+mn-ea"/>
                <a:cs typeface="+mn-cs"/>
              </a:rPr>
              <a:t>. </a:t>
            </a:r>
            <a:endParaRPr lang="hr-HR" dirty="0"/>
          </a:p>
          <a:p>
            <a:endParaRPr lang="hr-HR" dirty="0"/>
          </a:p>
          <a:p>
            <a:r>
              <a:rPr lang="hr-HR" dirty="0"/>
              <a:t>Onaj koji ne posjeduje niti jedan token - dionicu ili bitcoin moze rudariti blokove jednako kao i onaj koji posjeduje gomilu tokena – mining je neovisan od bogatstva čvora u tom konetkstu. </a:t>
            </a:r>
          </a:p>
        </p:txBody>
      </p:sp>
      <p:sp>
        <p:nvSpPr>
          <p:cNvPr id="4" name="Slide Number Placeholder 3"/>
          <p:cNvSpPr>
            <a:spLocks noGrp="1"/>
          </p:cNvSpPr>
          <p:nvPr>
            <p:ph type="sldNum" sz="quarter" idx="10"/>
          </p:nvPr>
        </p:nvSpPr>
        <p:spPr/>
        <p:txBody>
          <a:bodyPr/>
          <a:lstStyle/>
          <a:p>
            <a:fld id="{5713C23E-CF98-4521-BCBB-19D13E348A71}" type="slidenum">
              <a:rPr lang="hr-HR" smtClean="0"/>
              <a:t>15</a:t>
            </a:fld>
            <a:endParaRPr lang="hr-HR"/>
          </a:p>
        </p:txBody>
      </p:sp>
    </p:spTree>
    <p:extLst>
      <p:ext uri="{BB962C8B-B14F-4D97-AF65-F5344CB8AC3E}">
        <p14:creationId xmlns:p14="http://schemas.microsoft.com/office/powerpoint/2010/main" val="473201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U kontekstu sigurnosti, neka je ovdje transakcija kojom ste kupili tablet i neka vam ga je trgovac upravo poslao na kućnu adresu. Sad želite opovrgnuti tu transakciju i opet te iste novce iskoristiti za kupovinu neceg drugog. Morat cete rekreirati ovaj blok, sam ponovno rijesiti zadatak (za koji citavoj mrezi treba 10ak minuta, tko zna koliko treba vama). Nakon toga to isto morate napraviti za sve ostale blokove koji su u medjuvremenu nastali, i to sve dok cijela mreza rjesava jedan jedini blok. Matematicki je to gotovo nemoguce. </a:t>
            </a:r>
          </a:p>
          <a:p>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I ovo doista zvuci dobro u teoriji – distribuirana mreza u kojoj je gotovo pa nemoguce da jedan miner izrudari n fraud blokova dok s druge strane svi mineri pojedinano rjesavaju jedan ispravan blok. Ali, mining danas izgleda ovako nekako…</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16</a:t>
            </a:fld>
            <a:endParaRPr lang="hr-HR"/>
          </a:p>
        </p:txBody>
      </p:sp>
    </p:spTree>
    <p:extLst>
      <p:ext uri="{BB962C8B-B14F-4D97-AF65-F5344CB8AC3E}">
        <p14:creationId xmlns:p14="http://schemas.microsoft.com/office/powerpoint/2010/main" val="295536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https://www.blockchain.com/pools Mining poolovi su farme hardvera specijaliziranog za mining, odnosno pogadjanje nonce broja. 90 posto blokova izrudarenih u zadnja 24 sata (slika je od jutros), izrudarilo je ovih nekoliko najvećih mining poolova. Nema šanse da itko od nad počne samostalno rudariti </a:t>
            </a:r>
            <a:r>
              <a:rPr lang="hr-HR" sz="1200" kern="1200" dirty="0" err="1">
                <a:solidFill>
                  <a:schemeClr val="tx1"/>
                </a:solidFill>
                <a:effectLst/>
                <a:latin typeface="+mn-lt"/>
                <a:ea typeface="+mn-ea"/>
                <a:cs typeface="+mn-cs"/>
              </a:rPr>
              <a:t>bitcoin</a:t>
            </a:r>
            <a:r>
              <a:rPr lang="hr-HR" sz="1200" kern="1200" dirty="0">
                <a:solidFill>
                  <a:schemeClr val="tx1"/>
                </a:solidFill>
                <a:effectLst/>
                <a:latin typeface="+mn-lt"/>
                <a:ea typeface="+mn-ea"/>
                <a:cs typeface="+mn-cs"/>
              </a:rPr>
              <a:t>, nešto od toga zarađivati. Cijela mreža troši enormne količine struje</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17</a:t>
            </a:fld>
            <a:endParaRPr lang="hr-HR"/>
          </a:p>
        </p:txBody>
      </p:sp>
    </p:spTree>
    <p:extLst>
      <p:ext uri="{BB962C8B-B14F-4D97-AF65-F5344CB8AC3E}">
        <p14:creationId xmlns:p14="http://schemas.microsoft.com/office/powerpoint/2010/main" val="559686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https://digiconomist.net/bitcoin-energy-consumption - Cijela mreža troši struje više od Austrije, a za što? Za pogađanje hash vrijednosti koje počinju s određenim brojem nula. Još je gore to što se cca 60, 70 posto rudarenja odvija u Kini, koristeći el. energiju dobivenu iz termoelektrana na ugljen pa je karbonska emisija bitcoina grozna. Kako ta decantrelizirana mreza izgleda u praksi?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18</a:t>
            </a:fld>
            <a:endParaRPr lang="hr-HR"/>
          </a:p>
        </p:txBody>
      </p:sp>
    </p:spTree>
    <p:extLst>
      <p:ext uri="{BB962C8B-B14F-4D97-AF65-F5344CB8AC3E}">
        <p14:creationId xmlns:p14="http://schemas.microsoft.com/office/powerpoint/2010/main" val="354812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Meni ovo više liči na nekakav data centar nego na distribuiranu mrezu, neovisnu od svih moćnih pojedinaca i institucija. Što su pojedine mining farme veće, to je vjera u distribuiranost i egalitarnost protokola manja.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19</a:t>
            </a:fld>
            <a:endParaRPr lang="hr-HR"/>
          </a:p>
        </p:txBody>
      </p:sp>
    </p:spTree>
    <p:extLst>
      <p:ext uri="{BB962C8B-B14F-4D97-AF65-F5344CB8AC3E}">
        <p14:creationId xmlns:p14="http://schemas.microsoft.com/office/powerpoint/2010/main" val="415802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Jedan od instrumenata motivacije i održavanja zadovoljstva naših zaposlenika u Koiosu jest i uvođenje radničkog dioničarstva, tj. mehanizma kojim se omogućuje stjecanje dionica u firmi od strane zaposlenika, po povlašenim uvjetima s ciljem ostvarivanja dodatne vrijednosti za zaposlenike od uspjeha tvrtke. Trenutno u tome mogu sudjelovati svi zaposlenici koji u firmi rade dulje od 12 mjeseci. </a:t>
            </a:r>
          </a:p>
          <a:p>
            <a:r>
              <a:rPr lang="hr-HR" sz="1200" kern="1200" dirty="0">
                <a:solidFill>
                  <a:schemeClr val="tx1"/>
                </a:solidFill>
                <a:effectLst/>
                <a:latin typeface="+mn-lt"/>
                <a:ea typeface="+mn-ea"/>
                <a:cs typeface="+mn-cs"/>
              </a:rPr>
              <a:t>Dionice na koje su zaposlenici stekli pravo u okviru ovog plana ostaju u njihovom vlasništvu i u eventualnom slučaju prekida radnog odnosa te ne postoje mehanizmi (niti je to namjera) kojima bi se jednom dodijeljene dionice mogle otuđiti, odnosno mehanizmi kojima bi se radnika moglo primorati na prodaju svojih dionica.</a:t>
            </a:r>
          </a:p>
          <a:p>
            <a:r>
              <a:rPr lang="hr-HR" sz="1200" kern="1200" dirty="0">
                <a:solidFill>
                  <a:schemeClr val="tx1"/>
                </a:solidFill>
                <a:effectLst/>
                <a:latin typeface="+mn-lt"/>
                <a:ea typeface="+mn-ea"/>
                <a:cs typeface="+mn-cs"/>
              </a:rPr>
              <a:t>Dionice koje se dodjeljuju kroz planove radničkog dioničarstva mogu biti novo-izdane dionice, ili već postojeće dionice. U prvom slučaju, sa svakim novim dodjeljivanjem dionica dolazi do smanjenja postotnog udjela u vlasništvu postojećih dioničara (</a:t>
            </a:r>
            <a:r>
              <a:rPr lang="hr-HR" sz="1200" i="1" kern="1200" dirty="0">
                <a:solidFill>
                  <a:schemeClr val="tx1"/>
                </a:solidFill>
                <a:effectLst/>
                <a:latin typeface="+mn-lt"/>
                <a:ea typeface="+mn-ea"/>
                <a:cs typeface="+mn-cs"/>
              </a:rPr>
              <a:t>dilution</a:t>
            </a:r>
            <a:r>
              <a:rPr lang="hr-HR" sz="1200" kern="1200" dirty="0">
                <a:solidFill>
                  <a:schemeClr val="tx1"/>
                </a:solidFill>
                <a:effectLst/>
                <a:latin typeface="+mn-lt"/>
                <a:ea typeface="+mn-ea"/>
                <a:cs typeface="+mn-cs"/>
              </a:rPr>
              <a:t>), a u drugom je potrebno dionice koje se dodjeljuju radniku prethodno kupiti od nekog od postojećih dioničara. </a:t>
            </a:r>
          </a:p>
          <a:p>
            <a:r>
              <a:rPr lang="hr-HR" sz="1200" kern="1200" dirty="0">
                <a:solidFill>
                  <a:schemeClr val="tx1"/>
                </a:solidFill>
                <a:effectLst/>
                <a:latin typeface="+mn-lt"/>
                <a:ea typeface="+mn-ea"/>
                <a:cs typeface="+mn-cs"/>
              </a:rPr>
              <a:t>Naš plan radničkog dioničarstva radi po mehanizmu otkupa i dodjele postojećih dionica i firma osigurava minimalno 100 tis. kuna dionica godišnje za otkup po cijeni valoriziranoj od strane uprave, a naravno da svatko može bilo kada svoje dionice prodavati po cijeni po kojoj želi. </a:t>
            </a:r>
          </a:p>
          <a:p>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2</a:t>
            </a:fld>
            <a:endParaRPr lang="hr-HR"/>
          </a:p>
        </p:txBody>
      </p:sp>
    </p:spTree>
    <p:extLst>
      <p:ext uri="{BB962C8B-B14F-4D97-AF65-F5344CB8AC3E}">
        <p14:creationId xmlns:p14="http://schemas.microsoft.com/office/powerpoint/2010/main" val="3842228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No, da se vratim na nasu aplikaciju. Rekosmo – nas je u firmi 25, što će nam pobogu POW za privatan blokchain? Idemo za verifikaciju kupoprodajnih zahtjeva i transakcija koristiti drugi najpopularniji mehanizam konsenzusa – PoS.  </a:t>
            </a:r>
          </a:p>
        </p:txBody>
      </p:sp>
      <p:sp>
        <p:nvSpPr>
          <p:cNvPr id="4" name="Slide Number Placeholder 3"/>
          <p:cNvSpPr>
            <a:spLocks noGrp="1"/>
          </p:cNvSpPr>
          <p:nvPr>
            <p:ph type="sldNum" sz="quarter" idx="10"/>
          </p:nvPr>
        </p:nvSpPr>
        <p:spPr/>
        <p:txBody>
          <a:bodyPr/>
          <a:lstStyle/>
          <a:p>
            <a:fld id="{5713C23E-CF98-4521-BCBB-19D13E348A71}" type="slidenum">
              <a:rPr lang="hr-HR" smtClean="0"/>
              <a:t>20</a:t>
            </a:fld>
            <a:endParaRPr lang="hr-HR"/>
          </a:p>
        </p:txBody>
      </p:sp>
    </p:spTree>
    <p:extLst>
      <p:ext uri="{BB962C8B-B14F-4D97-AF65-F5344CB8AC3E}">
        <p14:creationId xmlns:p14="http://schemas.microsoft.com/office/powerpoint/2010/main" val="379037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Ideja – ako imaš veliku količinu novca, kriptovalute, dionica, tj. tokena u mrezi, u interesu ti je da mreza ispravno funkcionira i da se povjerenje u istu povećava. Stoga ces najcesce ti biti izabran za validatora.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21</a:t>
            </a:fld>
            <a:endParaRPr lang="hr-HR"/>
          </a:p>
        </p:txBody>
      </p:sp>
    </p:spTree>
    <p:extLst>
      <p:ext uri="{BB962C8B-B14F-4D97-AF65-F5344CB8AC3E}">
        <p14:creationId xmlns:p14="http://schemas.microsoft.com/office/powerpoint/2010/main" val="492452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Dio sredstava koje posjeduje validator ulaže/zamrzava i to je garancija da će ispravno validirati podatke u nekom vremenskom razdoblju. Ako se počne ponašati maliciozno, gubi svoj ulog. Kod ove validacije nema više pogađanja hash vrijednosti i ne troše se sulude količine energije na hashiranje, a ideja je da netko tko ima velika sredstva u mreži neće imati motiva ostati bez dijela tih sredstava tj. sabotirati mrezu i ugroziti i ostatak svojih sredstava u istoj. Bogatiji se više bogate jer će vjerojatnije postati validatori; Ukoliko netko sve svoje bogatstvo drži u kriptovaluti, onda mu se ne isplati potkopavati je, ali ako veliki ulog kriptovalute predstavlja promil njegova bogatstva u odnosu na ono što posjeduje mimo mreže, možda mu i je u interesu potkopati taj bchain u kontekstu eksternih faktora. </a:t>
            </a:r>
          </a:p>
        </p:txBody>
      </p:sp>
      <p:sp>
        <p:nvSpPr>
          <p:cNvPr id="4" name="Slide Number Placeholder 3"/>
          <p:cNvSpPr>
            <a:spLocks noGrp="1"/>
          </p:cNvSpPr>
          <p:nvPr>
            <p:ph type="sldNum" sz="quarter" idx="10"/>
          </p:nvPr>
        </p:nvSpPr>
        <p:spPr/>
        <p:txBody>
          <a:bodyPr/>
          <a:lstStyle/>
          <a:p>
            <a:fld id="{5713C23E-CF98-4521-BCBB-19D13E348A71}" type="slidenum">
              <a:rPr lang="hr-HR" smtClean="0"/>
              <a:t>22</a:t>
            </a:fld>
            <a:endParaRPr lang="hr-HR"/>
          </a:p>
        </p:txBody>
      </p:sp>
    </p:spTree>
    <p:extLst>
      <p:ext uri="{BB962C8B-B14F-4D97-AF65-F5344CB8AC3E}">
        <p14:creationId xmlns:p14="http://schemas.microsoft.com/office/powerpoint/2010/main" val="189346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Pa stoga dolazimo do delegetaed pos-a gdje korisnici biraju validatore, a validatori dio svog dohotka od naknada mogu vratiti natrag korisnicima u mrezu. Opet, ovdje moze doci do organizacije kartela – delegata koji glasuju jedni za druge i dijele naknade samo onima koji su glasali za njih. </a:t>
            </a:r>
          </a:p>
          <a:p>
            <a:r>
              <a:rPr lang="hr-HR" sz="1200" kern="1200" dirty="0">
                <a:solidFill>
                  <a:schemeClr val="tx1"/>
                </a:solidFill>
                <a:effectLst/>
                <a:latin typeface="+mn-lt"/>
                <a:ea typeface="+mn-ea"/>
                <a:cs typeface="+mn-cs"/>
              </a:rPr>
              <a:t>Dakle, ista stvar kao i kupovina glasova od strane političkih stranaka.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23</a:t>
            </a:fld>
            <a:endParaRPr lang="hr-HR"/>
          </a:p>
        </p:txBody>
      </p:sp>
    </p:spTree>
    <p:extLst>
      <p:ext uri="{BB962C8B-B14F-4D97-AF65-F5344CB8AC3E}">
        <p14:creationId xmlns:p14="http://schemas.microsoft.com/office/powerpoint/2010/main" val="386295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Kako god, POS je smisleniji od POWa za našu internu aplikaciju, ali nije baš da ima smisla nagrađivati pojedini čvor dionicama samo zato jer je tu i tamo validirao koju transakciju. Stoga smo na kraju upogonili POA – validator ne ulaže svoje bogatstvo, nego svoju reputaciju. Ovakav mehanizam konsenzusa može funkcionirati samo u privatnom bchainu - validator ne može biti anoniman, nego mora postojati autentifikacija stvarnog identiteta čvora validatora.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Očekivano, validator je direktor, tj. većinski vlasnik firme i u interesu mu je da se mreza razvija skupa s tvrtkom. </a:t>
            </a:r>
          </a:p>
          <a:p>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Primijetite da smo u situaciji gdje imamo distribuiran lanac za pohranu transakcija, ali izrazito centraliziranu autorizaciju istih – pa je pitanje što smo dobili blockhain pričom. </a:t>
            </a:r>
          </a:p>
          <a:p>
            <a:endParaRPr lang="hr-HR" sz="1200" kern="1200" dirty="0">
              <a:solidFill>
                <a:schemeClr val="tx1"/>
              </a:solidFill>
              <a:effectLst/>
              <a:latin typeface="+mn-lt"/>
              <a:ea typeface="+mn-ea"/>
              <a:cs typeface="+mn-cs"/>
            </a:endParaRPr>
          </a:p>
          <a:p>
            <a:endParaRPr lang="hr-H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13C23E-CF98-4521-BCBB-19D13E348A71}" type="slidenum">
              <a:rPr lang="hr-HR" smtClean="0"/>
              <a:t>24</a:t>
            </a:fld>
            <a:endParaRPr lang="hr-HR"/>
          </a:p>
        </p:txBody>
      </p:sp>
    </p:spTree>
    <p:extLst>
      <p:ext uri="{BB962C8B-B14F-4D97-AF65-F5344CB8AC3E}">
        <p14:creationId xmlns:p14="http://schemas.microsoft.com/office/powerpoint/2010/main" val="986392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000" kern="1200" dirty="0">
                <a:solidFill>
                  <a:schemeClr val="tx1"/>
                </a:solidFill>
                <a:effectLst/>
                <a:latin typeface="+mn-lt"/>
                <a:ea typeface="+mn-ea"/>
                <a:cs typeface="+mn-cs"/>
              </a:rPr>
              <a:t>Ako krenete u izradu privatnog bc-a, zdravorazumski ćete gotovo sigurno implementirati konsenzus koji se temelji na povjerenju – kakva je to organizacija čiji entiteti, tj. čvorovi ne vjeruju jedan drugom. Što se tiče distribuiranog nepromjenjiovg lanca u kojem čuvamo zapise o pos. dogadajima, i prije su postojale i dalje postoje distribuirane baze podataka, kao i mogućnost čuvanja povijesnih podataka i verzija istine u skladištu podataka. </a:t>
            </a:r>
          </a:p>
          <a:p>
            <a:endParaRPr lang="hr-HR" sz="1000" kern="1200" dirty="0">
              <a:solidFill>
                <a:schemeClr val="tx1"/>
              </a:solidFill>
              <a:effectLst/>
              <a:latin typeface="+mn-lt"/>
              <a:ea typeface="+mn-ea"/>
              <a:cs typeface="+mn-cs"/>
            </a:endParaRPr>
          </a:p>
          <a:p>
            <a:r>
              <a:rPr lang="hr-HR" sz="1000" kern="1200" dirty="0">
                <a:solidFill>
                  <a:schemeClr val="tx1"/>
                </a:solidFill>
                <a:effectLst/>
                <a:latin typeface="+mn-lt"/>
                <a:ea typeface="+mn-ea"/>
                <a:cs typeface="+mn-cs"/>
              </a:rPr>
              <a:t>Neosporno, u kontekstu virtualnih valuta i špekulativnog trgovanja bchain se pokazao vrlo primjenjiv i koristan. Ali, što je s drugim primjenama u businessu? Postoji jako puno kondicionala i futura kad o bc-u čitate na internetu – bchainom </a:t>
            </a:r>
            <a:r>
              <a:rPr lang="hr-HR" sz="1000" b="1" kern="1200" dirty="0">
                <a:solidFill>
                  <a:schemeClr val="tx1"/>
                </a:solidFill>
                <a:effectLst/>
                <a:latin typeface="+mn-lt"/>
                <a:ea typeface="+mn-ea"/>
                <a:cs typeface="+mn-cs"/>
              </a:rPr>
              <a:t>ćemo</a:t>
            </a:r>
            <a:r>
              <a:rPr lang="hr-HR" sz="1000" kern="1200" dirty="0">
                <a:solidFill>
                  <a:schemeClr val="tx1"/>
                </a:solidFill>
                <a:effectLst/>
                <a:latin typeface="+mn-lt"/>
                <a:ea typeface="+mn-ea"/>
                <a:cs typeface="+mn-cs"/>
              </a:rPr>
              <a:t> postići ovo, bchainom </a:t>
            </a:r>
            <a:r>
              <a:rPr lang="hr-HR" sz="1000" b="1" kern="1200" dirty="0">
                <a:solidFill>
                  <a:schemeClr val="tx1"/>
                </a:solidFill>
                <a:effectLst/>
                <a:latin typeface="+mn-lt"/>
                <a:ea typeface="+mn-ea"/>
                <a:cs typeface="+mn-cs"/>
              </a:rPr>
              <a:t>ćemo</a:t>
            </a:r>
            <a:r>
              <a:rPr lang="hr-HR" sz="1000" kern="1200" dirty="0">
                <a:solidFill>
                  <a:schemeClr val="tx1"/>
                </a:solidFill>
                <a:effectLst/>
                <a:latin typeface="+mn-lt"/>
                <a:ea typeface="+mn-ea"/>
                <a:cs typeface="+mn-cs"/>
              </a:rPr>
              <a:t> postići ono. Ali, teško ćete naći use case bc-based rješenja u produkciji koji jasno kvantificira prednost takvog sustava u odnosu na prijašnji. </a:t>
            </a:r>
          </a:p>
          <a:p>
            <a:r>
              <a:rPr lang="hr-HR" sz="1000" kern="1200" dirty="0">
                <a:solidFill>
                  <a:schemeClr val="tx1"/>
                </a:solidFill>
                <a:effectLst/>
                <a:latin typeface="+mn-lt"/>
                <a:ea typeface="+mn-ea"/>
                <a:cs typeface="+mn-cs"/>
              </a:rPr>
              <a:t>Moguće primjene sigurno postoje, pogotovo u lancu opskrbe ili industriji osiguranja, ali nije točno tvrditi da će decentralizacija i trustless konsenzus rijesiti sve probleme sami od sebe. O kojoj god „nepocudnoj” instituciji se radilo (banci, distributeru roba i usluga, vladi), ona nudi i dodatnu vrijednost uz uslugu ukoliko želi opstati na tržištu – npr. korisnicku podrsku, usluge Internet bankarstva uz tekući račun, nagradne bodove pri kupovini i slčno; često zelimo trecu stranu koja ce biti medijator u slucaju spora kod kupoprodaje proizvoda ili usluge i garantirati povrat novca u slučaju da proizvod ne odgovara opisu. Bitcoin trenutno ima najviše prednosti za ljude koji žive u opustošenim zemljama i ekonomijama (npr. Venezuela). Ali ako živite u Njemačkoj, a niste špekulant na burzi, što bi vas to trebalo natjerati da novac iz neke stabilne banke koja mora postovati tisuće regulativa čuvate u Bitcoinu, na nekoj farmi računala u Kini? </a:t>
            </a:r>
          </a:p>
          <a:p>
            <a:endParaRPr lang="hr-HR" sz="1000" dirty="0"/>
          </a:p>
        </p:txBody>
      </p:sp>
      <p:sp>
        <p:nvSpPr>
          <p:cNvPr id="4" name="Slide Number Placeholder 3"/>
          <p:cNvSpPr>
            <a:spLocks noGrp="1"/>
          </p:cNvSpPr>
          <p:nvPr>
            <p:ph type="sldNum" sz="quarter" idx="10"/>
          </p:nvPr>
        </p:nvSpPr>
        <p:spPr/>
        <p:txBody>
          <a:bodyPr/>
          <a:lstStyle/>
          <a:p>
            <a:fld id="{5713C23E-CF98-4521-BCBB-19D13E348A71}" type="slidenum">
              <a:rPr lang="hr-HR" smtClean="0"/>
              <a:t>25</a:t>
            </a:fld>
            <a:endParaRPr lang="hr-HR"/>
          </a:p>
        </p:txBody>
      </p:sp>
    </p:spTree>
    <p:extLst>
      <p:ext uri="{BB962C8B-B14F-4D97-AF65-F5344CB8AC3E}">
        <p14:creationId xmlns:p14="http://schemas.microsoft.com/office/powerpoint/2010/main" val="124745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000" dirty="0"/>
              <a:t>Infrastruktura nije besplatna – postoje naknade koje se plaćaju čvorovima u bchain ili bilo kojoj distribuiranoj mrezi – nitko neće pro bono za uslugu koju vi koristite trositi svoje resurse. </a:t>
            </a:r>
          </a:p>
          <a:p>
            <a:r>
              <a:rPr lang="vi-VN" sz="1000" dirty="0"/>
              <a:t>Pametni ugovori - izvršni programi deplojani na bc, a koji se sastoje od if then naredbi i sami se izvršavaju kad se uvjeti za njihovu egzekuciju zadovolje. Ali, to znaci da povjerenje stavljate u znanje programera koji ih pišu.  </a:t>
            </a:r>
          </a:p>
          <a:p>
            <a:r>
              <a:rPr lang="vi-VN" sz="1000" dirty="0"/>
              <a:t>Najpoznatija je priča s DAO startupom, definiranom kroz pametan ugovor, gdje kupovinom tokena svatko može odlučivati o daljnjem posovanju kompanije i dobivati dividendu. Crowdfunding je premašio sva očekivanja, oko 150 mil. Dolara</a:t>
            </a:r>
            <a:r>
              <a:rPr lang="hr-HR" sz="1000" baseline="0" dirty="0"/>
              <a:t> </a:t>
            </a:r>
            <a:r>
              <a:rPr lang="vi-VN" sz="1000" dirty="0"/>
              <a:t>je skupljeno, ali su u jednom trenutku ostali bez trećine toga, jer je netko shvatio da rekurzivnim pozivima f-je u pametnom ugovoru može prebacivati novac s računa 1 na račun 2, a prije nego se stanje na računu 1 umanji. Kako trenutno stvari stoje, sc morate sloziti da iz prve bude 100posto tocan jer je bc nepromjenjiv, a 100 postotna transparentnost (jer je sav kod vidljiv na lancu) ne garantira 100postotnu tocnost. </a:t>
            </a:r>
          </a:p>
          <a:p>
            <a:r>
              <a:rPr lang="vi-VN" sz="1000" dirty="0"/>
              <a:t>Ako je transakcija rezultat krađe privatnog kljuca ili lozinke, to zelite ponisititi, pa vam nepromjenjivost zapisa u lancu baš i nije od neke koristi. </a:t>
            </a:r>
          </a:p>
          <a:p>
            <a:r>
              <a:rPr lang="vi-VN" sz="1000" dirty="0"/>
              <a:t>Ako želite upogoniti glasanje uporabom blockhaina, nije problem upisati da je glasac xy glasao za kandidata yz. Problem je biti siguran da je glasac doista onaj za kojeg se predstavlja, a tu vam bchain storage ne moze pomoci.  Ako je nešto zapisano u bchain, ne mora nužno značiti i da je točno – semantičku provjeru i konzistentnost podataka mora odraditi softver kojeg je netko napisao. </a:t>
            </a:r>
            <a:endParaRPr lang="hr-HR" sz="1000" dirty="0"/>
          </a:p>
        </p:txBody>
      </p:sp>
      <p:sp>
        <p:nvSpPr>
          <p:cNvPr id="4" name="Slide Number Placeholder 3"/>
          <p:cNvSpPr>
            <a:spLocks noGrp="1"/>
          </p:cNvSpPr>
          <p:nvPr>
            <p:ph type="sldNum" sz="quarter" idx="10"/>
          </p:nvPr>
        </p:nvSpPr>
        <p:spPr/>
        <p:txBody>
          <a:bodyPr/>
          <a:lstStyle/>
          <a:p>
            <a:fld id="{5713C23E-CF98-4521-BCBB-19D13E348A71}" type="slidenum">
              <a:rPr lang="hr-HR" smtClean="0"/>
              <a:t>26</a:t>
            </a:fld>
            <a:endParaRPr lang="hr-HR"/>
          </a:p>
        </p:txBody>
      </p:sp>
    </p:spTree>
    <p:extLst>
      <p:ext uri="{BB962C8B-B14F-4D97-AF65-F5344CB8AC3E}">
        <p14:creationId xmlns:p14="http://schemas.microsoft.com/office/powerpoint/2010/main" val="198264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DLT tehnologije evoluiraju – kriptovalute su otvorile prostor za razvoj sc-a i dec. aplikacija koje se tek trebaju dokazati u businessu i industriji. I bchain će vjerojatno ustupiti mjesto efikasnijim DLT tehnologijama koje omogućavaju konsenzus – trenutno su in aciklicki usmjereni grafovi i probabilisticki protokoli pronalaženja konsenzusa. </a:t>
            </a:r>
          </a:p>
          <a:p>
            <a:r>
              <a:rPr lang="hr-HR" sz="1200" kern="1200" dirty="0">
                <a:solidFill>
                  <a:schemeClr val="tx1"/>
                </a:solidFill>
                <a:effectLst/>
                <a:latin typeface="+mn-lt"/>
                <a:ea typeface="+mn-ea"/>
                <a:cs typeface="+mn-cs"/>
              </a:rPr>
              <a:t>Nasa interna burza radi i na vulgaris bchainu, a radila bi i u klasicnoj database klijent-server varijanti. </a:t>
            </a:r>
          </a:p>
        </p:txBody>
      </p:sp>
      <p:sp>
        <p:nvSpPr>
          <p:cNvPr id="4" name="Slide Number Placeholder 3"/>
          <p:cNvSpPr>
            <a:spLocks noGrp="1"/>
          </p:cNvSpPr>
          <p:nvPr>
            <p:ph type="sldNum" sz="quarter" idx="10"/>
          </p:nvPr>
        </p:nvSpPr>
        <p:spPr/>
        <p:txBody>
          <a:bodyPr/>
          <a:lstStyle/>
          <a:p>
            <a:fld id="{5713C23E-CF98-4521-BCBB-19D13E348A71}" type="slidenum">
              <a:rPr lang="hr-HR" smtClean="0"/>
              <a:t>27</a:t>
            </a:fld>
            <a:endParaRPr lang="hr-HR"/>
          </a:p>
        </p:txBody>
      </p:sp>
    </p:spTree>
    <p:extLst>
      <p:ext uri="{BB962C8B-B14F-4D97-AF65-F5344CB8AC3E}">
        <p14:creationId xmlns:p14="http://schemas.microsoft.com/office/powerpoint/2010/main" val="291775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Pa rekosmo – idemo napraviti aplikaciju koja će podržati kupoprodajni proces. I mogli smo je napraviti 100 načina (u firmi nas je trenutno 25, što </a:t>
            </a:r>
            <a:r>
              <a:rPr lang="hr-HR" sz="1200" kern="1200" dirty="0" err="1">
                <a:solidFill>
                  <a:schemeClr val="tx1"/>
                </a:solidFill>
                <a:effectLst/>
                <a:latin typeface="+mn-lt"/>
                <a:ea typeface="+mn-ea"/>
                <a:cs typeface="+mn-cs"/>
              </a:rPr>
              <a:t>bazaša</a:t>
            </a:r>
            <a:r>
              <a:rPr lang="hr-HR" sz="1200" kern="1200" dirty="0">
                <a:solidFill>
                  <a:schemeClr val="tx1"/>
                </a:solidFill>
                <a:effectLst/>
                <a:latin typeface="+mn-lt"/>
                <a:ea typeface="+mn-ea"/>
                <a:cs typeface="+mn-cs"/>
              </a:rPr>
              <a:t>, </a:t>
            </a:r>
            <a:r>
              <a:rPr lang="hr-HR" sz="1200" kern="1200" dirty="0" err="1">
                <a:solidFill>
                  <a:schemeClr val="tx1"/>
                </a:solidFill>
                <a:effectLst/>
                <a:latin typeface="+mn-lt"/>
                <a:ea typeface="+mn-ea"/>
                <a:cs typeface="+mn-cs"/>
              </a:rPr>
              <a:t>javaša</a:t>
            </a:r>
            <a:r>
              <a:rPr lang="hr-HR" sz="1200" kern="1200" dirty="0">
                <a:solidFill>
                  <a:schemeClr val="tx1"/>
                </a:solidFill>
                <a:effectLst/>
                <a:latin typeface="+mn-lt"/>
                <a:ea typeface="+mn-ea"/>
                <a:cs typeface="+mn-cs"/>
              </a:rPr>
              <a:t> i .</a:t>
            </a:r>
            <a:r>
              <a:rPr lang="hr-HR" sz="1200" kern="1200" dirty="0" err="1">
                <a:solidFill>
                  <a:schemeClr val="tx1"/>
                </a:solidFill>
                <a:effectLst/>
                <a:latin typeface="+mn-lt"/>
                <a:ea typeface="+mn-ea"/>
                <a:cs typeface="+mn-cs"/>
              </a:rPr>
              <a:t>netovaca</a:t>
            </a:r>
            <a:r>
              <a:rPr lang="hr-HR" sz="1200" kern="1200" dirty="0">
                <a:solidFill>
                  <a:schemeClr val="tx1"/>
                </a:solidFill>
                <a:effectLst/>
                <a:latin typeface="+mn-lt"/>
                <a:ea typeface="+mn-ea"/>
                <a:cs typeface="+mn-cs"/>
              </a:rPr>
              <a:t>), ali </a:t>
            </a:r>
            <a:r>
              <a:rPr lang="hr-HR" sz="1200" kern="1200" dirty="0" err="1">
                <a:solidFill>
                  <a:schemeClr val="tx1"/>
                </a:solidFill>
                <a:effectLst/>
                <a:latin typeface="+mn-lt"/>
                <a:ea typeface="+mn-ea"/>
                <a:cs typeface="+mn-cs"/>
              </a:rPr>
              <a:t>odlucili</a:t>
            </a:r>
            <a:r>
              <a:rPr lang="hr-HR" sz="1200" kern="1200" dirty="0">
                <a:solidFill>
                  <a:schemeClr val="tx1"/>
                </a:solidFill>
                <a:effectLst/>
                <a:latin typeface="+mn-lt"/>
                <a:ea typeface="+mn-ea"/>
                <a:cs typeface="+mn-cs"/>
              </a:rPr>
              <a:t> smo to odraditi primjenom blockchaina. Zašto? </a:t>
            </a:r>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3</a:t>
            </a:fld>
            <a:endParaRPr lang="hr-HR"/>
          </a:p>
        </p:txBody>
      </p:sp>
    </p:spTree>
    <p:extLst>
      <p:ext uri="{BB962C8B-B14F-4D97-AF65-F5344CB8AC3E}">
        <p14:creationId xmlns:p14="http://schemas.microsoft.com/office/powerpoint/2010/main" val="129319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Pa zato jer sad gdje god da se okreneš, netko nešto (navodno) razvija primjenom bc-a, bilo da je riječ o  o kriptovalutama, alatima i protokolima za izradu decentraliziranih aplikacija, decentraliziranim burzama, agregaciji rizika u kontekstu kreditiranja i osiguranja, verifikaciji idenititeta, zaštiti osjetljivih podataka, razmjeni dobara (procesorska snaga, storage, internet promet) i usluga, logistici i supply chainu, ticketingu</a:t>
            </a:r>
          </a:p>
        </p:txBody>
      </p:sp>
      <p:sp>
        <p:nvSpPr>
          <p:cNvPr id="4" name="Slide Number Placeholder 3"/>
          <p:cNvSpPr>
            <a:spLocks noGrp="1"/>
          </p:cNvSpPr>
          <p:nvPr>
            <p:ph type="sldNum" sz="quarter" idx="10"/>
          </p:nvPr>
        </p:nvSpPr>
        <p:spPr/>
        <p:txBody>
          <a:bodyPr/>
          <a:lstStyle/>
          <a:p>
            <a:fld id="{5713C23E-CF98-4521-BCBB-19D13E348A71}" type="slidenum">
              <a:rPr lang="hr-HR" smtClean="0"/>
              <a:t>4</a:t>
            </a:fld>
            <a:endParaRPr lang="hr-HR"/>
          </a:p>
        </p:txBody>
      </p:sp>
    </p:spTree>
    <p:extLst>
      <p:ext uri="{BB962C8B-B14F-4D97-AF65-F5344CB8AC3E}">
        <p14:creationId xmlns:p14="http://schemas.microsoft.com/office/powerpoint/2010/main" val="243144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Zanimalo nas je koliko je  bc paradigmu zahtjevno implementirati na našoj internoj mikro razini, ima li smisla za internu uporabu a i htjeli smo se malo zabaviti mimo stalnog posla koji radimo – a to su bankovna skladišta podataka. Svjesni smo da naša burza nije baš wall streeet, ali ipak imamo tokene, tj. dionice – zasto ih ne bismo razmjenjivali kroz distribuiranu gk? </a:t>
            </a:r>
          </a:p>
          <a:p>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5</a:t>
            </a:fld>
            <a:endParaRPr lang="hr-HR"/>
          </a:p>
        </p:txBody>
      </p:sp>
    </p:spTree>
    <p:extLst>
      <p:ext uri="{BB962C8B-B14F-4D97-AF65-F5344CB8AC3E}">
        <p14:creationId xmlns:p14="http://schemas.microsoft.com/office/powerpoint/2010/main" val="27307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BCH je decentralizirana mreza povezanih računala koja medjusobno komuniciraju. Ovakav tip mreza populariziran je za siroke mase ponajvise pojavom protokola i aplikacija za razmjenu glazbe i filmova kasnih 90ih godina, kao sto su napster, gnutella, edonkey, </a:t>
            </a:r>
          </a:p>
        </p:txBody>
      </p:sp>
      <p:sp>
        <p:nvSpPr>
          <p:cNvPr id="4" name="Slide Number Placeholder 3"/>
          <p:cNvSpPr>
            <a:spLocks noGrp="1"/>
          </p:cNvSpPr>
          <p:nvPr>
            <p:ph type="sldNum" sz="quarter" idx="10"/>
          </p:nvPr>
        </p:nvSpPr>
        <p:spPr/>
        <p:txBody>
          <a:bodyPr/>
          <a:lstStyle/>
          <a:p>
            <a:fld id="{5713C23E-CF98-4521-BCBB-19D13E348A71}" type="slidenum">
              <a:rPr lang="hr-HR" smtClean="0"/>
              <a:t>6</a:t>
            </a:fld>
            <a:endParaRPr lang="hr-HR"/>
          </a:p>
        </p:txBody>
      </p:sp>
    </p:spTree>
    <p:extLst>
      <p:ext uri="{BB962C8B-B14F-4D97-AF65-F5344CB8AC3E}">
        <p14:creationId xmlns:p14="http://schemas.microsoft.com/office/powerpoint/2010/main" val="260729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animaciji je prikazana najpopularniji p2p protokol dijeljenja datoteka danas, a to je bittorent. Primijeite da je dovoljno da seed, odosno sijač, samo jednom posalje svaki blok datoteke koju posjeduje u mrezu, a cijela datoteka ce biti rekonstruirana na svakom od peerova njihovom medjusobnom suradnjom. E sad, prijenos bloka preko mreze moze biti problematican – na koji nacin se uvjeriti da je svaki blok ispravno poslan preko mreze, da se nije neki bit iz nule pretovrio u jedinicu tijekom prijenosa ili da netko namjerno ne opterećuje mrežu neispravnim </a:t>
            </a:r>
            <a:r>
              <a:rPr lang="hr-HR" dirty="0" err="1"/>
              <a:t>neispravnim</a:t>
            </a:r>
            <a:r>
              <a:rPr lang="hr-HR" dirty="0"/>
              <a:t> blokovima datoteke? </a:t>
            </a:r>
          </a:p>
        </p:txBody>
      </p:sp>
      <p:sp>
        <p:nvSpPr>
          <p:cNvPr id="4" name="Slide Number Placeholder 3"/>
          <p:cNvSpPr>
            <a:spLocks noGrp="1"/>
          </p:cNvSpPr>
          <p:nvPr>
            <p:ph type="sldNum" sz="quarter" idx="10"/>
          </p:nvPr>
        </p:nvSpPr>
        <p:spPr/>
        <p:txBody>
          <a:bodyPr/>
          <a:lstStyle/>
          <a:p>
            <a:fld id="{5713C23E-CF98-4521-BCBB-19D13E348A71}" type="slidenum">
              <a:rPr lang="hr-HR" smtClean="0"/>
              <a:t>7</a:t>
            </a:fld>
            <a:endParaRPr lang="hr-HR"/>
          </a:p>
        </p:txBody>
      </p:sp>
    </p:spTree>
    <p:extLst>
      <p:ext uri="{BB962C8B-B14F-4D97-AF65-F5344CB8AC3E}">
        <p14:creationId xmlns:p14="http://schemas.microsoft.com/office/powerpoint/2010/main" val="207261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Ako ste ikada otvorili torrent datoteku, ajmo reći kontrolni fajl ovog protokola koji služi za bootstrapping procesa razmjene podataka,  u tekstualnom editoru, onda ste vidjeli da ista počinje s čitljivim podacima o samoj datoteci koja se dijeli, a ubrzo se pretvara u hrpu nepovezanih znakova. E, pa ovo je sha1 hash svakog bloka datoteke koja se dijeli preko mreže. Računajući hash string svakog razmijenjenog bloka i uspoređujući ga s hash stringom zapisanim ovdje, osigurava se točnost razmijenjenih podataka. </a:t>
            </a:r>
          </a:p>
        </p:txBody>
      </p:sp>
      <p:sp>
        <p:nvSpPr>
          <p:cNvPr id="4" name="Slide Number Placeholder 3"/>
          <p:cNvSpPr>
            <a:spLocks noGrp="1"/>
          </p:cNvSpPr>
          <p:nvPr>
            <p:ph type="sldNum" sz="quarter" idx="10"/>
          </p:nvPr>
        </p:nvSpPr>
        <p:spPr/>
        <p:txBody>
          <a:bodyPr/>
          <a:lstStyle/>
          <a:p>
            <a:fld id="{5713C23E-CF98-4521-BCBB-19D13E348A71}" type="slidenum">
              <a:rPr lang="hr-HR" smtClean="0"/>
              <a:t>8</a:t>
            </a:fld>
            <a:endParaRPr lang="hr-HR"/>
          </a:p>
        </p:txBody>
      </p:sp>
    </p:spTree>
    <p:extLst>
      <p:ext uri="{BB962C8B-B14F-4D97-AF65-F5344CB8AC3E}">
        <p14:creationId xmlns:p14="http://schemas.microsoft.com/office/powerpoint/2010/main" val="290367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mn-lt"/>
                <a:ea typeface="+mn-ea"/>
                <a:cs typeface="+mn-cs"/>
              </a:rPr>
              <a:t>Nama koji dolazimo iz DB svijeta prvo što pada na pamet jest uporaba hash tablica pri spajanju dvaju setova podataka, a po principu hashiranja ključa za spajanje manjeg skupa, izgradnje hash tablice i pretraživanja podudradnosti po hashu ključa za spajanje većeg skupa. </a:t>
            </a:r>
          </a:p>
          <a:p>
            <a:endParaRPr lang="hr-HR" dirty="0"/>
          </a:p>
        </p:txBody>
      </p:sp>
      <p:sp>
        <p:nvSpPr>
          <p:cNvPr id="4" name="Slide Number Placeholder 3"/>
          <p:cNvSpPr>
            <a:spLocks noGrp="1"/>
          </p:cNvSpPr>
          <p:nvPr>
            <p:ph type="sldNum" sz="quarter" idx="10"/>
          </p:nvPr>
        </p:nvSpPr>
        <p:spPr/>
        <p:txBody>
          <a:bodyPr/>
          <a:lstStyle/>
          <a:p>
            <a:fld id="{5713C23E-CF98-4521-BCBB-19D13E348A71}" type="slidenum">
              <a:rPr lang="hr-HR" smtClean="0"/>
              <a:t>9</a:t>
            </a:fld>
            <a:endParaRPr lang="hr-HR"/>
          </a:p>
        </p:txBody>
      </p:sp>
    </p:spTree>
    <p:extLst>
      <p:ext uri="{BB962C8B-B14F-4D97-AF65-F5344CB8AC3E}">
        <p14:creationId xmlns:p14="http://schemas.microsoft.com/office/powerpoint/2010/main" val="2139802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5856" y="2924944"/>
            <a:ext cx="4536504" cy="1224136"/>
          </a:xfrm>
        </p:spPr>
        <p:txBody>
          <a:bodyPr anchor="ctr">
            <a:noAutofit/>
          </a:bodyPr>
          <a:lstStyle>
            <a:lvl1pPr algn="l">
              <a:defRPr sz="3200"/>
            </a:lvl1pPr>
          </a:lstStyle>
          <a:p>
            <a:r>
              <a:rPr lang="hr-HR" dirty="0"/>
              <a:t>Title</a:t>
            </a:r>
          </a:p>
        </p:txBody>
      </p:sp>
      <p:sp>
        <p:nvSpPr>
          <p:cNvPr id="3" name="Subtitle 2"/>
          <p:cNvSpPr>
            <a:spLocks noGrp="1"/>
          </p:cNvSpPr>
          <p:nvPr>
            <p:ph type="subTitle" idx="1" hasCustomPrompt="1"/>
          </p:nvPr>
        </p:nvSpPr>
        <p:spPr>
          <a:xfrm>
            <a:off x="3275856" y="4221088"/>
            <a:ext cx="4536504" cy="648072"/>
          </a:xfrm>
        </p:spPr>
        <p:txBody>
          <a:bodyPr anchor="t">
            <a:normAutofit/>
          </a:bodyPr>
          <a:lstStyle>
            <a:lvl1pPr marL="0" indent="0" algn="r">
              <a:buNone/>
              <a:defRPr sz="2400" b="0" i="0" baseline="0">
                <a:solidFill>
                  <a:schemeClr val="tx1">
                    <a:tint val="75000"/>
                  </a:schemeClr>
                </a:solidFill>
                <a:latin typeface="Cambria" charset="0"/>
                <a:ea typeface="Cambria" charset="0"/>
                <a:cs typeface="Cambr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dirty="0"/>
              <a:t>Author / Subtitle</a:t>
            </a:r>
          </a:p>
        </p:txBody>
      </p:sp>
      <p:pic>
        <p:nvPicPr>
          <p:cNvPr id="8" name="Picture 7" descr="Logolarge.png"/>
          <p:cNvPicPr>
            <a:picLocks noChangeAspect="1"/>
          </p:cNvPicPr>
          <p:nvPr/>
        </p:nvPicPr>
        <p:blipFill>
          <a:blip r:embed="rId2" cstate="print"/>
          <a:stretch>
            <a:fillRect/>
          </a:stretch>
        </p:blipFill>
        <p:spPr>
          <a:xfrm>
            <a:off x="3275856" y="2060848"/>
            <a:ext cx="1680878" cy="756577"/>
          </a:xfrm>
          <a:prstGeom prst="rect">
            <a:avLst/>
          </a:prstGeom>
        </p:spPr>
      </p:pic>
      <p:pic>
        <p:nvPicPr>
          <p:cNvPr id="12" name="Picture 11" descr="Kruznice2.png"/>
          <p:cNvPicPr>
            <a:picLocks noChangeAspect="1"/>
          </p:cNvPicPr>
          <p:nvPr userDrawn="1"/>
        </p:nvPicPr>
        <p:blipFill>
          <a:blip r:embed="rId3" cstate="print"/>
          <a:stretch>
            <a:fillRect/>
          </a:stretch>
        </p:blipFill>
        <p:spPr>
          <a:xfrm>
            <a:off x="0" y="1052736"/>
            <a:ext cx="3053111" cy="4653136"/>
          </a:xfrm>
          <a:prstGeom prst="rect">
            <a:avLst/>
          </a:prstGeom>
        </p:spPr>
      </p:pic>
      <p:pic>
        <p:nvPicPr>
          <p:cNvPr id="5" name="Picture 4">
            <a:extLst>
              <a:ext uri="{FF2B5EF4-FFF2-40B4-BE49-F238E27FC236}">
                <a16:creationId xmlns:a16="http://schemas.microsoft.com/office/drawing/2014/main" id="{72182712-9726-4337-B4BF-C866DEE23C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5395" y="2215107"/>
            <a:ext cx="2346965" cy="4480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948" y="282251"/>
            <a:ext cx="7741852" cy="1108923"/>
          </a:xfrm>
        </p:spPr>
        <p:txBody>
          <a:bodyPr/>
          <a:lstStyle>
            <a:lvl1pPr algn="l">
              <a:defRPr/>
            </a:lvl1pPr>
          </a:lstStyle>
          <a:p>
            <a:r>
              <a:rPr lang="hr-HR" dirty="0"/>
              <a:t>Title</a:t>
            </a:r>
          </a:p>
        </p:txBody>
      </p:sp>
      <p:pic>
        <p:nvPicPr>
          <p:cNvPr id="13" name="Picture 12" descr="Kruznice2.png"/>
          <p:cNvPicPr>
            <a:picLocks noChangeAspect="1"/>
          </p:cNvPicPr>
          <p:nvPr userDrawn="1"/>
        </p:nvPicPr>
        <p:blipFill>
          <a:blip r:embed="rId2" cstate="print"/>
          <a:stretch>
            <a:fillRect/>
          </a:stretch>
        </p:blipFill>
        <p:spPr>
          <a:xfrm>
            <a:off x="0" y="116632"/>
            <a:ext cx="944948" cy="1440160"/>
          </a:xfrm>
          <a:prstGeom prst="rect">
            <a:avLst/>
          </a:prstGeom>
        </p:spPr>
      </p:pic>
      <p:pic>
        <p:nvPicPr>
          <p:cNvPr id="5" name="Picture 4" descr="Logobezslova.png"/>
          <p:cNvPicPr>
            <a:picLocks noChangeAspect="1"/>
          </p:cNvPicPr>
          <p:nvPr userDrawn="1"/>
        </p:nvPicPr>
        <p:blipFill>
          <a:blip r:embed="rId3" cstate="print"/>
          <a:stretch>
            <a:fillRect/>
          </a:stretch>
        </p:blipFill>
        <p:spPr>
          <a:xfrm>
            <a:off x="7791237" y="6213882"/>
            <a:ext cx="957227" cy="311462"/>
          </a:xfrm>
          <a:prstGeom prst="rect">
            <a:avLst/>
          </a:prstGeom>
        </p:spPr>
      </p:pic>
      <p:pic>
        <p:nvPicPr>
          <p:cNvPr id="6" name="Picture 5" descr="prezentacija_crta.png"/>
          <p:cNvPicPr>
            <a:picLocks noChangeAspect="1"/>
          </p:cNvPicPr>
          <p:nvPr userDrawn="1"/>
        </p:nvPicPr>
        <p:blipFill>
          <a:blip r:embed="rId4" cstate="print"/>
          <a:stretch>
            <a:fillRect/>
          </a:stretch>
        </p:blipFill>
        <p:spPr>
          <a:xfrm>
            <a:off x="4139952" y="6118509"/>
            <a:ext cx="3384376" cy="550851"/>
          </a:xfrm>
          <a:prstGeom prst="rect">
            <a:avLst/>
          </a:prstGeom>
        </p:spPr>
      </p:pic>
      <p:sp>
        <p:nvSpPr>
          <p:cNvPr id="8" name="Content Placeholder 7"/>
          <p:cNvSpPr>
            <a:spLocks noGrp="1"/>
          </p:cNvSpPr>
          <p:nvPr>
            <p:ph sz="quarter" idx="11"/>
          </p:nvPr>
        </p:nvSpPr>
        <p:spPr>
          <a:xfrm>
            <a:off x="597646" y="1700213"/>
            <a:ext cx="8089153" cy="4425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99" y="2583962"/>
            <a:ext cx="5722913" cy="1311650"/>
          </a:xfrm>
        </p:spPr>
        <p:txBody>
          <a:bodyPr anchor="t">
            <a:normAutofit/>
          </a:bodyPr>
          <a:lstStyle>
            <a:lvl1pPr algn="l">
              <a:defRPr sz="3200" b="1" cap="none">
                <a:solidFill>
                  <a:schemeClr val="bg1"/>
                </a:solidFill>
              </a:defRPr>
            </a:lvl1pPr>
          </a:lstStyle>
          <a:p>
            <a:r>
              <a:rPr lang="hr-HR" dirty="0"/>
              <a:t>Section Title</a:t>
            </a:r>
          </a:p>
        </p:txBody>
      </p:sp>
      <p:pic>
        <p:nvPicPr>
          <p:cNvPr id="10" name="Picture 9" descr="prezentacija_kruznice.png"/>
          <p:cNvPicPr>
            <a:picLocks noChangeAspect="1"/>
          </p:cNvPicPr>
          <p:nvPr userDrawn="1"/>
        </p:nvPicPr>
        <p:blipFill>
          <a:blip r:embed="rId3" cstate="print"/>
          <a:stretch>
            <a:fillRect/>
          </a:stretch>
        </p:blipFill>
        <p:spPr>
          <a:xfrm>
            <a:off x="0" y="27384"/>
            <a:ext cx="250924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948" y="274638"/>
            <a:ext cx="7741852" cy="1143000"/>
          </a:xfrm>
        </p:spPr>
        <p:txBody>
          <a:bodyPr/>
          <a:lstStyle>
            <a:lvl1pPr>
              <a:defRPr/>
            </a:lvl1pPr>
          </a:lstStyle>
          <a:p>
            <a:r>
              <a:rPr lang="hr-HR" dirty="0"/>
              <a:t>Title</a:t>
            </a:r>
          </a:p>
        </p:txBody>
      </p:sp>
      <p:pic>
        <p:nvPicPr>
          <p:cNvPr id="8" name="Picture 7" descr="Logobezslova.png"/>
          <p:cNvPicPr>
            <a:picLocks noChangeAspect="1"/>
          </p:cNvPicPr>
          <p:nvPr userDrawn="1"/>
        </p:nvPicPr>
        <p:blipFill>
          <a:blip r:embed="rId2" cstate="print"/>
          <a:stretch>
            <a:fillRect/>
          </a:stretch>
        </p:blipFill>
        <p:spPr>
          <a:xfrm>
            <a:off x="7791237" y="6213882"/>
            <a:ext cx="957227" cy="311462"/>
          </a:xfrm>
          <a:prstGeom prst="rect">
            <a:avLst/>
          </a:prstGeom>
        </p:spPr>
      </p:pic>
      <p:pic>
        <p:nvPicPr>
          <p:cNvPr id="9" name="Picture 8" descr="prezentacija_crta.png"/>
          <p:cNvPicPr>
            <a:picLocks noChangeAspect="1"/>
          </p:cNvPicPr>
          <p:nvPr userDrawn="1"/>
        </p:nvPicPr>
        <p:blipFill>
          <a:blip r:embed="rId3" cstate="print"/>
          <a:stretch>
            <a:fillRect/>
          </a:stretch>
        </p:blipFill>
        <p:spPr>
          <a:xfrm>
            <a:off x="4139952" y="6118509"/>
            <a:ext cx="3384376" cy="550851"/>
          </a:xfrm>
          <a:prstGeom prst="rect">
            <a:avLst/>
          </a:prstGeom>
        </p:spPr>
      </p:pic>
      <p:pic>
        <p:nvPicPr>
          <p:cNvPr id="14" name="Picture 13" descr="Kruznice2.png"/>
          <p:cNvPicPr>
            <a:picLocks noChangeAspect="1"/>
          </p:cNvPicPr>
          <p:nvPr userDrawn="1"/>
        </p:nvPicPr>
        <p:blipFill>
          <a:blip r:embed="rId4" cstate="print"/>
          <a:stretch>
            <a:fillRect/>
          </a:stretch>
        </p:blipFill>
        <p:spPr>
          <a:xfrm>
            <a:off x="0" y="116632"/>
            <a:ext cx="944948" cy="1440160"/>
          </a:xfrm>
          <a:prstGeom prst="rect">
            <a:avLst/>
          </a:prstGeom>
        </p:spPr>
      </p:pic>
      <p:sp>
        <p:nvSpPr>
          <p:cNvPr id="6" name="Content Placeholder 5"/>
          <p:cNvSpPr>
            <a:spLocks noGrp="1"/>
          </p:cNvSpPr>
          <p:nvPr>
            <p:ph sz="quarter" idx="10"/>
          </p:nvPr>
        </p:nvSpPr>
        <p:spPr>
          <a:xfrm>
            <a:off x="457200" y="1600200"/>
            <a:ext cx="4038600" cy="451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1"/>
          </p:nvPr>
        </p:nvSpPr>
        <p:spPr>
          <a:xfrm>
            <a:off x="4648200" y="1600200"/>
            <a:ext cx="4038600" cy="451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948" y="274638"/>
            <a:ext cx="7741852" cy="1143000"/>
          </a:xfrm>
        </p:spPr>
        <p:txBody>
          <a:bodyPr/>
          <a:lstStyle>
            <a:lvl1pPr>
              <a:defRPr/>
            </a:lvl1pPr>
          </a:lstStyle>
          <a:p>
            <a:r>
              <a:rPr lang="hr-HR" dirty="0"/>
              <a:t>Title</a:t>
            </a:r>
          </a:p>
        </p:txBody>
      </p:sp>
      <p:pic>
        <p:nvPicPr>
          <p:cNvPr id="5" name="Picture 4" descr="Kruznice2.png"/>
          <p:cNvPicPr>
            <a:picLocks noChangeAspect="1"/>
          </p:cNvPicPr>
          <p:nvPr userDrawn="1"/>
        </p:nvPicPr>
        <p:blipFill>
          <a:blip r:embed="rId2" cstate="print"/>
          <a:stretch>
            <a:fillRect/>
          </a:stretch>
        </p:blipFill>
        <p:spPr>
          <a:xfrm>
            <a:off x="0" y="116632"/>
            <a:ext cx="944948" cy="14401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8294" y="5804646"/>
            <a:ext cx="6397818" cy="409235"/>
          </a:xfrm>
        </p:spPr>
        <p:txBody>
          <a:bodyPr anchor="b"/>
          <a:lstStyle>
            <a:lvl1pPr algn="l">
              <a:defRPr sz="2000" b="1"/>
            </a:lvl1pPr>
          </a:lstStyle>
          <a:p>
            <a:r>
              <a:rPr lang="hr-HR" dirty="0"/>
              <a:t>Caption</a:t>
            </a:r>
          </a:p>
        </p:txBody>
      </p:sp>
      <p:sp>
        <p:nvSpPr>
          <p:cNvPr id="3" name="Picture Placeholder 2"/>
          <p:cNvSpPr>
            <a:spLocks noGrp="1"/>
          </p:cNvSpPr>
          <p:nvPr>
            <p:ph type="pic" idx="1"/>
          </p:nvPr>
        </p:nvSpPr>
        <p:spPr>
          <a:xfrm>
            <a:off x="1068294" y="194235"/>
            <a:ext cx="7680170" cy="5610411"/>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dirty="0"/>
          </a:p>
        </p:txBody>
      </p:sp>
      <p:pic>
        <p:nvPicPr>
          <p:cNvPr id="8" name="Picture 7" descr="Logobezslova.png"/>
          <p:cNvPicPr>
            <a:picLocks noChangeAspect="1"/>
          </p:cNvPicPr>
          <p:nvPr userDrawn="1"/>
        </p:nvPicPr>
        <p:blipFill>
          <a:blip r:embed="rId2" cstate="print"/>
          <a:stretch>
            <a:fillRect/>
          </a:stretch>
        </p:blipFill>
        <p:spPr>
          <a:xfrm>
            <a:off x="7791237" y="6213882"/>
            <a:ext cx="957227" cy="311462"/>
          </a:xfrm>
          <a:prstGeom prst="rect">
            <a:avLst/>
          </a:prstGeom>
        </p:spPr>
      </p:pic>
      <p:pic>
        <p:nvPicPr>
          <p:cNvPr id="11" name="Picture 10" descr="prezentacija_crta.png"/>
          <p:cNvPicPr>
            <a:picLocks noChangeAspect="1"/>
          </p:cNvPicPr>
          <p:nvPr userDrawn="1"/>
        </p:nvPicPr>
        <p:blipFill>
          <a:blip r:embed="rId3" cstate="print"/>
          <a:stretch>
            <a:fillRect/>
          </a:stretch>
        </p:blipFill>
        <p:spPr>
          <a:xfrm>
            <a:off x="4139952" y="6118509"/>
            <a:ext cx="3384376" cy="550851"/>
          </a:xfrm>
          <a:prstGeom prst="rect">
            <a:avLst/>
          </a:prstGeom>
        </p:spPr>
      </p:pic>
      <p:pic>
        <p:nvPicPr>
          <p:cNvPr id="14" name="Picture 13" descr="Kruznice2.png"/>
          <p:cNvPicPr>
            <a:picLocks noChangeAspect="1"/>
          </p:cNvPicPr>
          <p:nvPr userDrawn="1"/>
        </p:nvPicPr>
        <p:blipFill>
          <a:blip r:embed="rId4" cstate="print"/>
          <a:stretch>
            <a:fillRect/>
          </a:stretch>
        </p:blipFill>
        <p:spPr>
          <a:xfrm>
            <a:off x="0" y="116632"/>
            <a:ext cx="944948" cy="14401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2987824" y="2564904"/>
            <a:ext cx="4032448" cy="998567"/>
          </a:xfrm>
          <a:prstGeom prst="rect">
            <a:avLst/>
          </a:prstGeom>
        </p:spPr>
        <p:txBody>
          <a:bodyPr vert="horz" lIns="91440" tIns="45720" rIns="91440" bIns="45720" rtlCol="0" anchor="ctr">
            <a:norm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400" b="0" i="0" u="none" strike="noStrike" kern="1200" cap="none" spc="0" normalizeH="0" baseline="0" noProof="0" dirty="0">
                <a:ln>
                  <a:noFill/>
                </a:ln>
                <a:solidFill>
                  <a:srgbClr val="FFFFFF"/>
                </a:solidFill>
                <a:effectLst/>
                <a:uLnTx/>
                <a:uFillTx/>
                <a:latin typeface="+mn-lt"/>
                <a:ea typeface="+mj-ea"/>
                <a:cs typeface="Myriad Pro"/>
              </a:rPr>
              <a:t>www.koios.hr</a:t>
            </a:r>
          </a:p>
        </p:txBody>
      </p:sp>
      <p:pic>
        <p:nvPicPr>
          <p:cNvPr id="5" name="Picture 4" descr="prezentacija_kruznice.png"/>
          <p:cNvPicPr>
            <a:picLocks noChangeAspect="1"/>
          </p:cNvPicPr>
          <p:nvPr userDrawn="1"/>
        </p:nvPicPr>
        <p:blipFill>
          <a:blip r:embed="rId3" cstate="print"/>
          <a:stretch>
            <a:fillRect/>
          </a:stretch>
        </p:blipFill>
        <p:spPr>
          <a:xfrm>
            <a:off x="0" y="27384"/>
            <a:ext cx="2509242" cy="6858000"/>
          </a:xfrm>
          <a:prstGeom prst="rect">
            <a:avLst/>
          </a:prstGeom>
        </p:spPr>
      </p:pic>
      <p:sp>
        <p:nvSpPr>
          <p:cNvPr id="6" name="Title 1"/>
          <p:cNvSpPr txBox="1">
            <a:spLocks/>
          </p:cNvSpPr>
          <p:nvPr userDrawn="1"/>
        </p:nvSpPr>
        <p:spPr>
          <a:xfrm>
            <a:off x="2987824" y="1566337"/>
            <a:ext cx="3817013" cy="998567"/>
          </a:xfrm>
          <a:prstGeom prst="rect">
            <a:avLst/>
          </a:prstGeom>
        </p:spPr>
        <p:txBody>
          <a:bodyPr vert="horz" lIns="91440" tIns="45720" rIns="91440" bIns="45720" rtlCol="0" anchor="ctr">
            <a:norm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200" b="1" i="0" u="none" strike="noStrike" kern="1200" cap="none" spc="0" normalizeH="0" baseline="0" noProof="0" dirty="0">
                <a:ln>
                  <a:noFill/>
                </a:ln>
                <a:solidFill>
                  <a:srgbClr val="FFFFFF"/>
                </a:solidFill>
                <a:effectLst/>
                <a:uLnTx/>
                <a:uFillTx/>
                <a:latin typeface="Cambria" charset="0"/>
                <a:ea typeface="Cambria" charset="0"/>
                <a:cs typeface="Cambria" charset="0"/>
              </a:rPr>
              <a:t>Hvala!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 id="2147483674" r:id="rId8"/>
  </p:sldLayoutIdLst>
  <p:txStyles>
    <p:titleStyle>
      <a:lvl1pPr algn="l" defTabSz="914400" rtl="0" eaLnBrk="1" latinLnBrk="0" hangingPunct="1">
        <a:spcBef>
          <a:spcPct val="0"/>
        </a:spcBef>
        <a:buNone/>
        <a:defRPr sz="3200" b="1" i="0" kern="1200">
          <a:solidFill>
            <a:schemeClr val="accent1"/>
          </a:solidFill>
          <a:latin typeface="Cambria" charset="0"/>
          <a:ea typeface="Cambria" charset="0"/>
          <a:cs typeface="Cambria" charset="0"/>
        </a:defRPr>
      </a:lvl1pPr>
    </p:titleStyle>
    <p:body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Blockchain interna burza dionica</a:t>
            </a:r>
          </a:p>
        </p:txBody>
      </p:sp>
      <p:sp>
        <p:nvSpPr>
          <p:cNvPr id="3" name="Subtitle 2"/>
          <p:cNvSpPr>
            <a:spLocks noGrp="1"/>
          </p:cNvSpPr>
          <p:nvPr>
            <p:ph type="subTitle" idx="1"/>
          </p:nvPr>
        </p:nvSpPr>
        <p:spPr/>
        <p:txBody>
          <a:bodyPr>
            <a:normAutofit fontScale="55000" lnSpcReduction="20000"/>
          </a:bodyPr>
          <a:lstStyle/>
          <a:p>
            <a:r>
              <a:rPr lang="hr-HR" dirty="0"/>
              <a:t>Vedran Vrbanić</a:t>
            </a:r>
          </a:p>
          <a:p>
            <a:r>
              <a:rPr lang="hr-HR" dirty="0"/>
              <a:t>Ivan Šilović</a:t>
            </a:r>
          </a:p>
          <a:p>
            <a:r>
              <a:rPr lang="hr-HR" dirty="0"/>
              <a:t>Tomislav Žarković</a:t>
            </a:r>
          </a:p>
          <a:p>
            <a:endParaRPr lang="en-US" dirty="0"/>
          </a:p>
        </p:txBody>
      </p:sp>
    </p:spTree>
    <p:extLst>
      <p:ext uri="{BB962C8B-B14F-4D97-AF65-F5344CB8AC3E}">
        <p14:creationId xmlns:p14="http://schemas.microsoft.com/office/powerpoint/2010/main" val="99876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Hash - svojstva</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pic>
        <p:nvPicPr>
          <p:cNvPr id="5" name="Picture 4">
            <a:extLst>
              <a:ext uri="{FF2B5EF4-FFF2-40B4-BE49-F238E27FC236}">
                <a16:creationId xmlns:a16="http://schemas.microsoft.com/office/drawing/2014/main" id="{8320B876-E1F2-4F1D-9984-EC3C12636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48" y="1155700"/>
            <a:ext cx="6648450" cy="4815634"/>
          </a:xfrm>
          <a:prstGeom prst="rect">
            <a:avLst/>
          </a:prstGeom>
        </p:spPr>
      </p:pic>
    </p:spTree>
    <p:extLst>
      <p:ext uri="{BB962C8B-B14F-4D97-AF65-F5344CB8AC3E}">
        <p14:creationId xmlns:p14="http://schemas.microsoft.com/office/powerpoint/2010/main" val="315413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Digitalni potpis</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pic>
        <p:nvPicPr>
          <p:cNvPr id="6" name="Picture 5">
            <a:extLst>
              <a:ext uri="{FF2B5EF4-FFF2-40B4-BE49-F238E27FC236}">
                <a16:creationId xmlns:a16="http://schemas.microsoft.com/office/drawing/2014/main" id="{8D0CB981-AF7B-4EFE-AEBA-67D9F753F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797" y="1153478"/>
            <a:ext cx="5234406" cy="4972685"/>
          </a:xfrm>
          <a:prstGeom prst="rect">
            <a:avLst/>
          </a:prstGeom>
        </p:spPr>
      </p:pic>
    </p:spTree>
    <p:extLst>
      <p:ext uri="{BB962C8B-B14F-4D97-AF65-F5344CB8AC3E}">
        <p14:creationId xmlns:p14="http://schemas.microsoft.com/office/powerpoint/2010/main" val="115589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Interna burza</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pic>
        <p:nvPicPr>
          <p:cNvPr id="7" name="Picture 6">
            <a:extLst>
              <a:ext uri="{FF2B5EF4-FFF2-40B4-BE49-F238E27FC236}">
                <a16:creationId xmlns:a16="http://schemas.microsoft.com/office/drawing/2014/main" id="{291FBFBC-79EB-4290-838C-3382640F83CB}"/>
              </a:ext>
            </a:extLst>
          </p:cNvPr>
          <p:cNvPicPr>
            <a:picLocks noChangeAspect="1"/>
          </p:cNvPicPr>
          <p:nvPr/>
        </p:nvPicPr>
        <p:blipFill rotWithShape="1">
          <a:blip r:embed="rId3">
            <a:extLst>
              <a:ext uri="{28A0092B-C50C-407E-A947-70E740481C1C}">
                <a14:useLocalDpi xmlns:a14="http://schemas.microsoft.com/office/drawing/2010/main" val="0"/>
              </a:ext>
            </a:extLst>
          </a:blip>
          <a:srcRect t="4478" r="40632" b="13514"/>
          <a:stretch/>
        </p:blipFill>
        <p:spPr>
          <a:xfrm>
            <a:off x="1357161" y="1391174"/>
            <a:ext cx="5977290" cy="4472370"/>
          </a:xfrm>
          <a:prstGeom prst="rect">
            <a:avLst/>
          </a:prstGeom>
        </p:spPr>
      </p:pic>
    </p:spTree>
    <p:extLst>
      <p:ext uri="{BB962C8B-B14F-4D97-AF65-F5344CB8AC3E}">
        <p14:creationId xmlns:p14="http://schemas.microsoft.com/office/powerpoint/2010/main" val="4300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Back End</a:t>
            </a:r>
          </a:p>
        </p:txBody>
      </p:sp>
      <p:pic>
        <p:nvPicPr>
          <p:cNvPr id="4" name="Picture 3">
            <a:extLst>
              <a:ext uri="{FF2B5EF4-FFF2-40B4-BE49-F238E27FC236}">
                <a16:creationId xmlns:a16="http://schemas.microsoft.com/office/drawing/2014/main" id="{C4B2792C-204E-49FA-B737-267F3EE9AC29}"/>
              </a:ext>
            </a:extLst>
          </p:cNvPr>
          <p:cNvPicPr>
            <a:picLocks noChangeAspect="1"/>
          </p:cNvPicPr>
          <p:nvPr/>
        </p:nvPicPr>
        <p:blipFill rotWithShape="1">
          <a:blip r:embed="rId3"/>
          <a:srcRect t="60" r="9213"/>
          <a:stretch/>
        </p:blipFill>
        <p:spPr>
          <a:xfrm>
            <a:off x="173529" y="1745593"/>
            <a:ext cx="8796942" cy="3658614"/>
          </a:xfrm>
          <a:prstGeom prst="rect">
            <a:avLst/>
          </a:prstGeom>
        </p:spPr>
      </p:pic>
    </p:spTree>
    <p:extLst>
      <p:ext uri="{BB962C8B-B14F-4D97-AF65-F5344CB8AC3E}">
        <p14:creationId xmlns:p14="http://schemas.microsoft.com/office/powerpoint/2010/main" val="396667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Chain of Blocks</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pic>
        <p:nvPicPr>
          <p:cNvPr id="8" name="Picture 7">
            <a:extLst>
              <a:ext uri="{FF2B5EF4-FFF2-40B4-BE49-F238E27FC236}">
                <a16:creationId xmlns:a16="http://schemas.microsoft.com/office/drawing/2014/main" id="{47635C47-A809-429D-B762-7B43156E7AD4}"/>
              </a:ext>
            </a:extLst>
          </p:cNvPr>
          <p:cNvPicPr>
            <a:picLocks noChangeAspect="1"/>
          </p:cNvPicPr>
          <p:nvPr/>
        </p:nvPicPr>
        <p:blipFill rotWithShape="1">
          <a:blip r:embed="rId3">
            <a:extLst>
              <a:ext uri="{28A0092B-C50C-407E-A947-70E740481C1C}">
                <a14:useLocalDpi xmlns:a14="http://schemas.microsoft.com/office/drawing/2010/main" val="0"/>
              </a:ext>
            </a:extLst>
          </a:blip>
          <a:srcRect l="11536" t="10641" b="22682"/>
          <a:stretch/>
        </p:blipFill>
        <p:spPr>
          <a:xfrm>
            <a:off x="98857" y="1745351"/>
            <a:ext cx="8951430" cy="3654552"/>
          </a:xfrm>
          <a:prstGeom prst="rect">
            <a:avLst/>
          </a:prstGeom>
        </p:spPr>
      </p:pic>
      <p:sp>
        <p:nvSpPr>
          <p:cNvPr id="12" name="Content Placeholder 2">
            <a:extLst>
              <a:ext uri="{FF2B5EF4-FFF2-40B4-BE49-F238E27FC236}">
                <a16:creationId xmlns:a16="http://schemas.microsoft.com/office/drawing/2014/main" id="{EA99B78F-33ED-4C68-9F6D-7DA452C81983}"/>
              </a:ext>
            </a:extLst>
          </p:cNvPr>
          <p:cNvSpPr txBox="1">
            <a:spLocks/>
          </p:cNvSpPr>
          <p:nvPr/>
        </p:nvSpPr>
        <p:spPr>
          <a:xfrm>
            <a:off x="610003" y="3269522"/>
            <a:ext cx="8089153" cy="442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hr-HR" dirty="0"/>
          </a:p>
          <a:p>
            <a:endParaRPr lang="hr-HR" dirty="0"/>
          </a:p>
        </p:txBody>
      </p:sp>
      <p:sp>
        <p:nvSpPr>
          <p:cNvPr id="13" name="Rectangle: Rounded Corners 12">
            <a:extLst>
              <a:ext uri="{FF2B5EF4-FFF2-40B4-BE49-F238E27FC236}">
                <a16:creationId xmlns:a16="http://schemas.microsoft.com/office/drawing/2014/main" id="{A55925F7-91CC-4591-B6C4-0176505D2C6C}"/>
              </a:ext>
            </a:extLst>
          </p:cNvPr>
          <p:cNvSpPr/>
          <p:nvPr/>
        </p:nvSpPr>
        <p:spPr>
          <a:xfrm>
            <a:off x="5443151" y="4102269"/>
            <a:ext cx="1643449" cy="271849"/>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4" name="Rectangle: Rounded Corners 13">
            <a:extLst>
              <a:ext uri="{FF2B5EF4-FFF2-40B4-BE49-F238E27FC236}">
                <a16:creationId xmlns:a16="http://schemas.microsoft.com/office/drawing/2014/main" id="{4077875F-7121-4A91-975B-3253270DF254}"/>
              </a:ext>
            </a:extLst>
          </p:cNvPr>
          <p:cNvSpPr/>
          <p:nvPr/>
        </p:nvSpPr>
        <p:spPr>
          <a:xfrm>
            <a:off x="1145059" y="4114626"/>
            <a:ext cx="4217773" cy="271849"/>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5" name="Arrow: Curved Up 14">
            <a:extLst>
              <a:ext uri="{FF2B5EF4-FFF2-40B4-BE49-F238E27FC236}">
                <a16:creationId xmlns:a16="http://schemas.microsoft.com/office/drawing/2014/main" id="{8E396374-15AD-4BDC-A1A1-944A9D68B3E6}"/>
              </a:ext>
            </a:extLst>
          </p:cNvPr>
          <p:cNvSpPr/>
          <p:nvPr/>
        </p:nvSpPr>
        <p:spPr>
          <a:xfrm>
            <a:off x="3126260" y="4386475"/>
            <a:ext cx="4897395" cy="5811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16" name="Arrow: Curved Up 15">
            <a:extLst>
              <a:ext uri="{FF2B5EF4-FFF2-40B4-BE49-F238E27FC236}">
                <a16:creationId xmlns:a16="http://schemas.microsoft.com/office/drawing/2014/main" id="{3FD13FBF-E507-480A-AE9C-D819480676F1}"/>
              </a:ext>
            </a:extLst>
          </p:cNvPr>
          <p:cNvSpPr/>
          <p:nvPr/>
        </p:nvSpPr>
        <p:spPr>
          <a:xfrm>
            <a:off x="6190735" y="4398832"/>
            <a:ext cx="1248033" cy="3294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17" name="Rectangle: Rounded Corners 16">
            <a:extLst>
              <a:ext uri="{FF2B5EF4-FFF2-40B4-BE49-F238E27FC236}">
                <a16:creationId xmlns:a16="http://schemas.microsoft.com/office/drawing/2014/main" id="{86B3A527-AAAF-4141-98BE-3CFF30D101D0}"/>
              </a:ext>
            </a:extLst>
          </p:cNvPr>
          <p:cNvSpPr/>
          <p:nvPr/>
        </p:nvSpPr>
        <p:spPr>
          <a:xfrm>
            <a:off x="7164859" y="3859252"/>
            <a:ext cx="1643449" cy="271849"/>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23747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Proof of Work</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a:xfrm>
            <a:off x="513238" y="4569711"/>
            <a:ext cx="8461429" cy="1577089"/>
          </a:xfrm>
        </p:spPr>
        <p:txBody>
          <a:bodyPr>
            <a:normAutofit/>
          </a:bodyPr>
          <a:lstStyle/>
          <a:p>
            <a:r>
              <a:rPr lang="hr-HR" dirty="0"/>
              <a:t>Onemogućuje </a:t>
            </a:r>
            <a:r>
              <a:rPr lang="hr-HR" i="1" dirty="0"/>
              <a:t>spamanje</a:t>
            </a:r>
            <a:r>
              <a:rPr lang="hr-HR" dirty="0"/>
              <a:t> mreže (10-ak min. po bloku)</a:t>
            </a:r>
          </a:p>
          <a:p>
            <a:r>
              <a:rPr lang="hr-HR" dirty="0"/>
              <a:t>Nagrada za svaki blok</a:t>
            </a:r>
          </a:p>
          <a:p>
            <a:r>
              <a:rPr lang="hr-HR" i="1" dirty="0"/>
              <a:t>Mining</a:t>
            </a:r>
            <a:r>
              <a:rPr lang="hr-HR" dirty="0"/>
              <a:t> neovisan o bogatstvu čvora</a:t>
            </a:r>
          </a:p>
          <a:p>
            <a:endParaRPr lang="hr-HR" dirty="0"/>
          </a:p>
          <a:p>
            <a:endParaRPr lang="hr-HR" dirty="0"/>
          </a:p>
          <a:p>
            <a:endParaRPr lang="hr-HR" dirty="0"/>
          </a:p>
        </p:txBody>
      </p:sp>
      <p:sp>
        <p:nvSpPr>
          <p:cNvPr id="7" name="TextBox 6">
            <a:extLst>
              <a:ext uri="{FF2B5EF4-FFF2-40B4-BE49-F238E27FC236}">
                <a16:creationId xmlns:a16="http://schemas.microsoft.com/office/drawing/2014/main" id="{9970A7BE-7553-4B90-9AEB-98054DF4A834}"/>
              </a:ext>
            </a:extLst>
          </p:cNvPr>
          <p:cNvSpPr txBox="1"/>
          <p:nvPr/>
        </p:nvSpPr>
        <p:spPr>
          <a:xfrm>
            <a:off x="686740" y="3977822"/>
            <a:ext cx="1709225" cy="369332"/>
          </a:xfrm>
          <a:prstGeom prst="rect">
            <a:avLst/>
          </a:prstGeom>
          <a:noFill/>
        </p:spPr>
        <p:txBody>
          <a:bodyPr wrap="square" rtlCol="0">
            <a:spAutoFit/>
          </a:bodyPr>
          <a:lstStyle/>
          <a:p>
            <a:r>
              <a:rPr lang="hr-HR" dirty="0"/>
              <a:t>Blok transakcija</a:t>
            </a:r>
          </a:p>
        </p:txBody>
      </p:sp>
      <p:sp>
        <p:nvSpPr>
          <p:cNvPr id="8" name="TextBox 7">
            <a:extLst>
              <a:ext uri="{FF2B5EF4-FFF2-40B4-BE49-F238E27FC236}">
                <a16:creationId xmlns:a16="http://schemas.microsoft.com/office/drawing/2014/main" id="{C53692FB-2DC0-4FB9-A854-34C9B52316BA}"/>
              </a:ext>
            </a:extLst>
          </p:cNvPr>
          <p:cNvSpPr txBox="1"/>
          <p:nvPr/>
        </p:nvSpPr>
        <p:spPr>
          <a:xfrm>
            <a:off x="2178260" y="2501152"/>
            <a:ext cx="459777" cy="584775"/>
          </a:xfrm>
          <a:prstGeom prst="rect">
            <a:avLst/>
          </a:prstGeom>
          <a:noFill/>
        </p:spPr>
        <p:txBody>
          <a:bodyPr wrap="square" rtlCol="0">
            <a:spAutoFit/>
          </a:bodyPr>
          <a:lstStyle/>
          <a:p>
            <a:r>
              <a:rPr lang="hr-HR" sz="3200" b="1" dirty="0"/>
              <a:t>+</a:t>
            </a:r>
          </a:p>
        </p:txBody>
      </p:sp>
      <p:sp>
        <p:nvSpPr>
          <p:cNvPr id="9" name="TextBox 8">
            <a:extLst>
              <a:ext uri="{FF2B5EF4-FFF2-40B4-BE49-F238E27FC236}">
                <a16:creationId xmlns:a16="http://schemas.microsoft.com/office/drawing/2014/main" id="{34C82190-8B8B-49F5-AA45-5284E5D4E746}"/>
              </a:ext>
            </a:extLst>
          </p:cNvPr>
          <p:cNvSpPr txBox="1"/>
          <p:nvPr/>
        </p:nvSpPr>
        <p:spPr>
          <a:xfrm>
            <a:off x="2654212" y="2512876"/>
            <a:ext cx="1608300" cy="584775"/>
          </a:xfrm>
          <a:prstGeom prst="rect">
            <a:avLst/>
          </a:prstGeom>
          <a:noFill/>
        </p:spPr>
        <p:txBody>
          <a:bodyPr wrap="square" rtlCol="0">
            <a:spAutoFit/>
          </a:bodyPr>
          <a:lstStyle/>
          <a:p>
            <a:r>
              <a:rPr lang="hr-HR" sz="3200" b="1" dirty="0">
                <a:solidFill>
                  <a:schemeClr val="accent1"/>
                </a:solidFill>
                <a:latin typeface="Cambria" charset="0"/>
                <a:ea typeface="Cambria" charset="0"/>
              </a:rPr>
              <a:t>NONCE</a:t>
            </a:r>
            <a:endParaRPr lang="hr-HR" sz="3200" b="1" dirty="0">
              <a:solidFill>
                <a:schemeClr val="accent1"/>
              </a:solidFill>
            </a:endParaRPr>
          </a:p>
        </p:txBody>
      </p:sp>
      <p:sp>
        <p:nvSpPr>
          <p:cNvPr id="10" name="TextBox 9">
            <a:extLst>
              <a:ext uri="{FF2B5EF4-FFF2-40B4-BE49-F238E27FC236}">
                <a16:creationId xmlns:a16="http://schemas.microsoft.com/office/drawing/2014/main" id="{410C3448-8DC7-471D-98F5-9D67A6C3C9D3}"/>
              </a:ext>
            </a:extLst>
          </p:cNvPr>
          <p:cNvSpPr txBox="1"/>
          <p:nvPr/>
        </p:nvSpPr>
        <p:spPr>
          <a:xfrm>
            <a:off x="4058635" y="2313591"/>
            <a:ext cx="1608300" cy="492443"/>
          </a:xfrm>
          <a:prstGeom prst="rect">
            <a:avLst/>
          </a:prstGeom>
          <a:noFill/>
        </p:spPr>
        <p:txBody>
          <a:bodyPr wrap="square" rtlCol="0">
            <a:spAutoFit/>
          </a:bodyPr>
          <a:lstStyle/>
          <a:p>
            <a:pPr algn="ctr"/>
            <a:r>
              <a:rPr lang="hr-HR" sz="2600" dirty="0" err="1">
                <a:solidFill>
                  <a:schemeClr val="accent1"/>
                </a:solidFill>
                <a:latin typeface="+mj-lt"/>
                <a:ea typeface="Cambria" charset="0"/>
              </a:rPr>
              <a:t>hash</a:t>
            </a:r>
            <a:endParaRPr lang="hr-HR" sz="2600" dirty="0">
              <a:solidFill>
                <a:schemeClr val="accent1"/>
              </a:solidFill>
              <a:latin typeface="+mj-lt"/>
            </a:endParaRPr>
          </a:p>
        </p:txBody>
      </p:sp>
      <p:cxnSp>
        <p:nvCxnSpPr>
          <p:cNvPr id="12" name="Straight Arrow Connector 11">
            <a:extLst>
              <a:ext uri="{FF2B5EF4-FFF2-40B4-BE49-F238E27FC236}">
                <a16:creationId xmlns:a16="http://schemas.microsoft.com/office/drawing/2014/main" id="{A87A62F3-8AE8-49E4-BDD0-786FC398931C}"/>
              </a:ext>
            </a:extLst>
          </p:cNvPr>
          <p:cNvCxnSpPr>
            <a:cxnSpLocks/>
          </p:cNvCxnSpPr>
          <p:nvPr/>
        </p:nvCxnSpPr>
        <p:spPr>
          <a:xfrm>
            <a:off x="4262512" y="2806034"/>
            <a:ext cx="12660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52973F-5D97-438C-B44D-2EA13D4DD59D}"/>
              </a:ext>
            </a:extLst>
          </p:cNvPr>
          <p:cNvSpPr txBox="1"/>
          <p:nvPr/>
        </p:nvSpPr>
        <p:spPr>
          <a:xfrm>
            <a:off x="5732695" y="2510529"/>
            <a:ext cx="2954103" cy="584775"/>
          </a:xfrm>
          <a:prstGeom prst="rect">
            <a:avLst/>
          </a:prstGeom>
          <a:noFill/>
        </p:spPr>
        <p:txBody>
          <a:bodyPr wrap="square" rtlCol="0">
            <a:spAutoFit/>
          </a:bodyPr>
          <a:lstStyle/>
          <a:p>
            <a:r>
              <a:rPr lang="hr-HR" sz="3200" b="1" dirty="0">
                <a:solidFill>
                  <a:schemeClr val="accent1"/>
                </a:solidFill>
                <a:latin typeface="Cambria" charset="0"/>
                <a:ea typeface="Cambria" charset="0"/>
              </a:rPr>
              <a:t>00000_ _ _ _ _ _  </a:t>
            </a:r>
          </a:p>
        </p:txBody>
      </p:sp>
      <p:graphicFrame>
        <p:nvGraphicFramePr>
          <p:cNvPr id="15" name="Table 14">
            <a:extLst>
              <a:ext uri="{FF2B5EF4-FFF2-40B4-BE49-F238E27FC236}">
                <a16:creationId xmlns:a16="http://schemas.microsoft.com/office/drawing/2014/main" id="{DEB330F0-EE9A-4A9B-85DA-D6CEFA1AA9B6}"/>
              </a:ext>
            </a:extLst>
          </p:cNvPr>
          <p:cNvGraphicFramePr>
            <a:graphicFrameLocks noGrp="1"/>
          </p:cNvGraphicFramePr>
          <p:nvPr>
            <p:extLst>
              <p:ext uri="{D42A27DB-BD31-4B8C-83A1-F6EECF244321}">
                <p14:modId xmlns:p14="http://schemas.microsoft.com/office/powerpoint/2010/main" val="2625368948"/>
              </p:ext>
            </p:extLst>
          </p:nvPr>
        </p:nvGraphicFramePr>
        <p:xfrm>
          <a:off x="937961" y="1678359"/>
          <a:ext cx="1007844" cy="2225040"/>
        </p:xfrm>
        <a:graphic>
          <a:graphicData uri="http://schemas.openxmlformats.org/drawingml/2006/table">
            <a:tbl>
              <a:tblPr firstRow="1" bandRow="1">
                <a:tableStyleId>{5C22544A-7EE6-4342-B048-85BDC9FD1C3A}</a:tableStyleId>
              </a:tblPr>
              <a:tblGrid>
                <a:gridCol w="1007844">
                  <a:extLst>
                    <a:ext uri="{9D8B030D-6E8A-4147-A177-3AD203B41FA5}">
                      <a16:colId xmlns:a16="http://schemas.microsoft.com/office/drawing/2014/main" val="3730085009"/>
                    </a:ext>
                  </a:extLst>
                </a:gridCol>
              </a:tblGrid>
              <a:tr h="370840">
                <a:tc>
                  <a:txBody>
                    <a:bodyPr/>
                    <a:lstStyle/>
                    <a:p>
                      <a:endParaRPr lang="hr-HR" dirty="0"/>
                    </a:p>
                  </a:txBody>
                  <a:tcPr/>
                </a:tc>
                <a:extLst>
                  <a:ext uri="{0D108BD9-81ED-4DB2-BD59-A6C34878D82A}">
                    <a16:rowId xmlns:a16="http://schemas.microsoft.com/office/drawing/2014/main" val="2994392585"/>
                  </a:ext>
                </a:extLst>
              </a:tr>
              <a:tr h="370840">
                <a:tc>
                  <a:txBody>
                    <a:bodyPr/>
                    <a:lstStyle/>
                    <a:p>
                      <a:endParaRPr lang="hr-HR"/>
                    </a:p>
                  </a:txBody>
                  <a:tcPr/>
                </a:tc>
                <a:extLst>
                  <a:ext uri="{0D108BD9-81ED-4DB2-BD59-A6C34878D82A}">
                    <a16:rowId xmlns:a16="http://schemas.microsoft.com/office/drawing/2014/main" val="1426487015"/>
                  </a:ext>
                </a:extLst>
              </a:tr>
              <a:tr h="370840">
                <a:tc>
                  <a:txBody>
                    <a:bodyPr/>
                    <a:lstStyle/>
                    <a:p>
                      <a:endParaRPr lang="hr-HR"/>
                    </a:p>
                  </a:txBody>
                  <a:tcPr/>
                </a:tc>
                <a:extLst>
                  <a:ext uri="{0D108BD9-81ED-4DB2-BD59-A6C34878D82A}">
                    <a16:rowId xmlns:a16="http://schemas.microsoft.com/office/drawing/2014/main" val="108744043"/>
                  </a:ext>
                </a:extLst>
              </a:tr>
              <a:tr h="370840">
                <a:tc>
                  <a:txBody>
                    <a:bodyPr/>
                    <a:lstStyle/>
                    <a:p>
                      <a:endParaRPr lang="hr-HR"/>
                    </a:p>
                  </a:txBody>
                  <a:tcPr/>
                </a:tc>
                <a:extLst>
                  <a:ext uri="{0D108BD9-81ED-4DB2-BD59-A6C34878D82A}">
                    <a16:rowId xmlns:a16="http://schemas.microsoft.com/office/drawing/2014/main" val="1415711420"/>
                  </a:ext>
                </a:extLst>
              </a:tr>
              <a:tr h="370840">
                <a:tc>
                  <a:txBody>
                    <a:bodyPr/>
                    <a:lstStyle/>
                    <a:p>
                      <a:endParaRPr lang="hr-HR"/>
                    </a:p>
                  </a:txBody>
                  <a:tcPr/>
                </a:tc>
                <a:extLst>
                  <a:ext uri="{0D108BD9-81ED-4DB2-BD59-A6C34878D82A}">
                    <a16:rowId xmlns:a16="http://schemas.microsoft.com/office/drawing/2014/main" val="1440828020"/>
                  </a:ext>
                </a:extLst>
              </a:tr>
              <a:tr h="370840">
                <a:tc>
                  <a:txBody>
                    <a:bodyPr/>
                    <a:lstStyle/>
                    <a:p>
                      <a:endParaRPr lang="hr-HR" dirty="0"/>
                    </a:p>
                  </a:txBody>
                  <a:tcPr/>
                </a:tc>
                <a:extLst>
                  <a:ext uri="{0D108BD9-81ED-4DB2-BD59-A6C34878D82A}">
                    <a16:rowId xmlns:a16="http://schemas.microsoft.com/office/drawing/2014/main" val="932627559"/>
                  </a:ext>
                </a:extLst>
              </a:tr>
            </a:tbl>
          </a:graphicData>
        </a:graphic>
      </p:graphicFrame>
    </p:spTree>
    <p:extLst>
      <p:ext uri="{BB962C8B-B14F-4D97-AF65-F5344CB8AC3E}">
        <p14:creationId xmlns:p14="http://schemas.microsoft.com/office/powerpoint/2010/main" val="333608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Duplo trošenje</a:t>
            </a:r>
          </a:p>
        </p:txBody>
      </p:sp>
      <p:pic>
        <p:nvPicPr>
          <p:cNvPr id="7" name="Picture 6">
            <a:extLst>
              <a:ext uri="{FF2B5EF4-FFF2-40B4-BE49-F238E27FC236}">
                <a16:creationId xmlns:a16="http://schemas.microsoft.com/office/drawing/2014/main" id="{F1B4CBF4-A51B-4B70-8663-2391B4DC3586}"/>
              </a:ext>
            </a:extLst>
          </p:cNvPr>
          <p:cNvPicPr>
            <a:picLocks noChangeAspect="1"/>
          </p:cNvPicPr>
          <p:nvPr/>
        </p:nvPicPr>
        <p:blipFill rotWithShape="1">
          <a:blip r:embed="rId3">
            <a:extLst>
              <a:ext uri="{28A0092B-C50C-407E-A947-70E740481C1C}">
                <a14:useLocalDpi xmlns:a14="http://schemas.microsoft.com/office/drawing/2010/main" val="0"/>
              </a:ext>
            </a:extLst>
          </a:blip>
          <a:srcRect t="18068"/>
          <a:stretch/>
        </p:blipFill>
        <p:spPr>
          <a:xfrm>
            <a:off x="944948" y="1260389"/>
            <a:ext cx="6579802" cy="5564273"/>
          </a:xfrm>
          <a:prstGeom prst="rect">
            <a:avLst/>
          </a:prstGeom>
        </p:spPr>
      </p:pic>
    </p:spTree>
    <p:extLst>
      <p:ext uri="{BB962C8B-B14F-4D97-AF65-F5344CB8AC3E}">
        <p14:creationId xmlns:p14="http://schemas.microsoft.com/office/powerpoint/2010/main" val="266866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Mining farme</a:t>
            </a:r>
          </a:p>
        </p:txBody>
      </p:sp>
      <p:pic>
        <p:nvPicPr>
          <p:cNvPr id="4" name="Picture 3">
            <a:extLst>
              <a:ext uri="{FF2B5EF4-FFF2-40B4-BE49-F238E27FC236}">
                <a16:creationId xmlns:a16="http://schemas.microsoft.com/office/drawing/2014/main" id="{2C2B740F-C962-4646-B4A3-506FA41F6083}"/>
              </a:ext>
            </a:extLst>
          </p:cNvPr>
          <p:cNvPicPr>
            <a:picLocks noChangeAspect="1"/>
          </p:cNvPicPr>
          <p:nvPr/>
        </p:nvPicPr>
        <p:blipFill>
          <a:blip r:embed="rId3"/>
          <a:stretch>
            <a:fillRect/>
          </a:stretch>
        </p:blipFill>
        <p:spPr>
          <a:xfrm>
            <a:off x="1383166" y="1319348"/>
            <a:ext cx="6377668" cy="4611192"/>
          </a:xfrm>
          <a:prstGeom prst="rect">
            <a:avLst/>
          </a:prstGeom>
        </p:spPr>
      </p:pic>
    </p:spTree>
    <p:extLst>
      <p:ext uri="{BB962C8B-B14F-4D97-AF65-F5344CB8AC3E}">
        <p14:creationId xmlns:p14="http://schemas.microsoft.com/office/powerpoint/2010/main" val="207448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Potrošnja električne energije</a:t>
            </a:r>
          </a:p>
        </p:txBody>
      </p:sp>
      <p:sp>
        <p:nvSpPr>
          <p:cNvPr id="5" name="Content Placeholder 2">
            <a:extLst>
              <a:ext uri="{FF2B5EF4-FFF2-40B4-BE49-F238E27FC236}">
                <a16:creationId xmlns:a16="http://schemas.microsoft.com/office/drawing/2014/main" id="{0EC1CE39-FE67-4DE9-9490-BF752BB9FF35}"/>
              </a:ext>
            </a:extLst>
          </p:cNvPr>
          <p:cNvSpPr>
            <a:spLocks noGrp="1"/>
          </p:cNvSpPr>
          <p:nvPr>
            <p:ph sz="quarter" idx="11"/>
          </p:nvPr>
        </p:nvSpPr>
        <p:spPr>
          <a:xfrm>
            <a:off x="513238" y="5232529"/>
            <a:ext cx="8461429" cy="764285"/>
          </a:xfrm>
        </p:spPr>
        <p:txBody>
          <a:bodyPr>
            <a:normAutofit/>
          </a:bodyPr>
          <a:lstStyle/>
          <a:p>
            <a:r>
              <a:rPr lang="hr-HR" dirty="0"/>
              <a:t>Visok karbonski otisak</a:t>
            </a:r>
          </a:p>
          <a:p>
            <a:endParaRPr lang="hr-HR" dirty="0"/>
          </a:p>
          <a:p>
            <a:endParaRPr lang="hr-HR" dirty="0"/>
          </a:p>
          <a:p>
            <a:endParaRPr lang="hr-HR" dirty="0"/>
          </a:p>
        </p:txBody>
      </p:sp>
      <p:pic>
        <p:nvPicPr>
          <p:cNvPr id="3" name="Picture 2">
            <a:extLst>
              <a:ext uri="{FF2B5EF4-FFF2-40B4-BE49-F238E27FC236}">
                <a16:creationId xmlns:a16="http://schemas.microsoft.com/office/drawing/2014/main" id="{D2AFFC6D-E6EF-4BC5-95BE-11C16187799C}"/>
              </a:ext>
            </a:extLst>
          </p:cNvPr>
          <p:cNvPicPr>
            <a:picLocks noChangeAspect="1"/>
          </p:cNvPicPr>
          <p:nvPr/>
        </p:nvPicPr>
        <p:blipFill>
          <a:blip r:embed="rId3"/>
          <a:stretch>
            <a:fillRect/>
          </a:stretch>
        </p:blipFill>
        <p:spPr>
          <a:xfrm>
            <a:off x="299590" y="1469571"/>
            <a:ext cx="8544819" cy="3741185"/>
          </a:xfrm>
          <a:prstGeom prst="rect">
            <a:avLst/>
          </a:prstGeom>
        </p:spPr>
      </p:pic>
    </p:spTree>
    <p:extLst>
      <p:ext uri="{BB962C8B-B14F-4D97-AF65-F5344CB8AC3E}">
        <p14:creationId xmlns:p14="http://schemas.microsoft.com/office/powerpoint/2010/main" val="311930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Bitcoin farma</a:t>
            </a:r>
          </a:p>
        </p:txBody>
      </p:sp>
      <p:pic>
        <p:nvPicPr>
          <p:cNvPr id="5" name="Picture 4">
            <a:extLst>
              <a:ext uri="{FF2B5EF4-FFF2-40B4-BE49-F238E27FC236}">
                <a16:creationId xmlns:a16="http://schemas.microsoft.com/office/drawing/2014/main" id="{49F190AB-46C0-45A1-9426-2B3743827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48" y="1199635"/>
            <a:ext cx="7146325" cy="4645111"/>
          </a:xfrm>
          <a:prstGeom prst="rect">
            <a:avLst/>
          </a:prstGeom>
        </p:spPr>
      </p:pic>
    </p:spTree>
    <p:extLst>
      <p:ext uri="{BB962C8B-B14F-4D97-AF65-F5344CB8AC3E}">
        <p14:creationId xmlns:p14="http://schemas.microsoft.com/office/powerpoint/2010/main" val="244235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DF23-964F-454E-8A0C-126EE6482DD4}"/>
              </a:ext>
            </a:extLst>
          </p:cNvPr>
          <p:cNvSpPr>
            <a:spLocks noGrp="1"/>
          </p:cNvSpPr>
          <p:nvPr>
            <p:ph type="title"/>
          </p:nvPr>
        </p:nvSpPr>
        <p:spPr/>
        <p:txBody>
          <a:bodyPr/>
          <a:lstStyle/>
          <a:p>
            <a:r>
              <a:rPr lang="hr-HR" dirty="0"/>
              <a:t>Radničko dioničarstvo</a:t>
            </a:r>
            <a:endParaRPr lang="en-US" dirty="0"/>
          </a:p>
        </p:txBody>
      </p:sp>
      <p:sp>
        <p:nvSpPr>
          <p:cNvPr id="3" name="Content Placeholder 2">
            <a:extLst>
              <a:ext uri="{FF2B5EF4-FFF2-40B4-BE49-F238E27FC236}">
                <a16:creationId xmlns:a16="http://schemas.microsoft.com/office/drawing/2014/main" id="{E712D5C1-BB0F-401D-AA60-AFD21566D402}"/>
              </a:ext>
            </a:extLst>
          </p:cNvPr>
          <p:cNvSpPr>
            <a:spLocks noGrp="1"/>
          </p:cNvSpPr>
          <p:nvPr>
            <p:ph sz="quarter" idx="11"/>
          </p:nvPr>
        </p:nvSpPr>
        <p:spPr/>
        <p:txBody>
          <a:bodyPr/>
          <a:lstStyle/>
          <a:p>
            <a:r>
              <a:rPr lang="hr-HR" dirty="0"/>
              <a:t>Mogućnost kupovine dionica za zaposlenike sa stažem duljim od godine dana</a:t>
            </a:r>
          </a:p>
          <a:p>
            <a:r>
              <a:rPr lang="hr-HR" dirty="0"/>
              <a:t>Trajno vlasništvo</a:t>
            </a:r>
          </a:p>
          <a:p>
            <a:r>
              <a:rPr lang="hr-HR" dirty="0"/>
              <a:t>Kupoprodaja postojećih dionica, a ne </a:t>
            </a:r>
            <a:r>
              <a:rPr lang="hr-HR" i="1" dirty="0" err="1"/>
              <a:t>dillution</a:t>
            </a:r>
            <a:endParaRPr lang="hr-HR" i="1" dirty="0"/>
          </a:p>
          <a:p>
            <a:r>
              <a:rPr lang="hr-HR" dirty="0"/>
              <a:t>Valorizacija vrijednosti firme svake godine</a:t>
            </a:r>
            <a:endParaRPr lang="hr-HR" i="1" dirty="0"/>
          </a:p>
          <a:p>
            <a:r>
              <a:rPr lang="hr-HR" dirty="0"/>
              <a:t>Minimalno 100 tis. kn dionica za dodjelu godišnje</a:t>
            </a:r>
            <a:endParaRPr lang="en-US" dirty="0"/>
          </a:p>
        </p:txBody>
      </p:sp>
    </p:spTree>
    <p:extLst>
      <p:ext uri="{BB962C8B-B14F-4D97-AF65-F5344CB8AC3E}">
        <p14:creationId xmlns:p14="http://schemas.microsoft.com/office/powerpoint/2010/main" val="3589929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Interna burza</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sp>
        <p:nvSpPr>
          <p:cNvPr id="12" name="Content Placeholder 2">
            <a:extLst>
              <a:ext uri="{FF2B5EF4-FFF2-40B4-BE49-F238E27FC236}">
                <a16:creationId xmlns:a16="http://schemas.microsoft.com/office/drawing/2014/main" id="{EA99B78F-33ED-4C68-9F6D-7DA452C81983}"/>
              </a:ext>
            </a:extLst>
          </p:cNvPr>
          <p:cNvSpPr txBox="1">
            <a:spLocks/>
          </p:cNvSpPr>
          <p:nvPr/>
        </p:nvSpPr>
        <p:spPr>
          <a:xfrm>
            <a:off x="610003" y="3269522"/>
            <a:ext cx="8089153" cy="442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hr-HR" dirty="0"/>
          </a:p>
          <a:p>
            <a:endParaRPr lang="hr-HR" dirty="0"/>
          </a:p>
        </p:txBody>
      </p:sp>
      <p:pic>
        <p:nvPicPr>
          <p:cNvPr id="5" name="Picture 4">
            <a:extLst>
              <a:ext uri="{FF2B5EF4-FFF2-40B4-BE49-F238E27FC236}">
                <a16:creationId xmlns:a16="http://schemas.microsoft.com/office/drawing/2014/main" id="{BDDB513D-4C80-4F90-9273-774D2F186CFB}"/>
              </a:ext>
            </a:extLst>
          </p:cNvPr>
          <p:cNvPicPr>
            <a:picLocks noChangeAspect="1"/>
          </p:cNvPicPr>
          <p:nvPr/>
        </p:nvPicPr>
        <p:blipFill rotWithShape="1">
          <a:blip r:embed="rId3">
            <a:extLst>
              <a:ext uri="{28A0092B-C50C-407E-A947-70E740481C1C}">
                <a14:useLocalDpi xmlns:a14="http://schemas.microsoft.com/office/drawing/2010/main" val="0"/>
              </a:ext>
            </a:extLst>
          </a:blip>
          <a:srcRect l="10334" t="8857" r="406" b="15096"/>
          <a:stretch/>
        </p:blipFill>
        <p:spPr>
          <a:xfrm>
            <a:off x="372015" y="1715884"/>
            <a:ext cx="8161982" cy="3766613"/>
          </a:xfrm>
          <a:prstGeom prst="rect">
            <a:avLst/>
          </a:prstGeom>
        </p:spPr>
      </p:pic>
    </p:spTree>
    <p:extLst>
      <p:ext uri="{BB962C8B-B14F-4D97-AF65-F5344CB8AC3E}">
        <p14:creationId xmlns:p14="http://schemas.microsoft.com/office/powerpoint/2010/main" val="110009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Proof of Stake</a:t>
            </a:r>
          </a:p>
        </p:txBody>
      </p:sp>
      <p:sp>
        <p:nvSpPr>
          <p:cNvPr id="12" name="Content Placeholder 2">
            <a:extLst>
              <a:ext uri="{FF2B5EF4-FFF2-40B4-BE49-F238E27FC236}">
                <a16:creationId xmlns:a16="http://schemas.microsoft.com/office/drawing/2014/main" id="{EA99B78F-33ED-4C68-9F6D-7DA452C81983}"/>
              </a:ext>
            </a:extLst>
          </p:cNvPr>
          <p:cNvSpPr txBox="1">
            <a:spLocks/>
          </p:cNvSpPr>
          <p:nvPr/>
        </p:nvSpPr>
        <p:spPr>
          <a:xfrm>
            <a:off x="610003" y="3269522"/>
            <a:ext cx="8089153" cy="442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hr-HR" dirty="0"/>
          </a:p>
          <a:p>
            <a:endParaRPr lang="hr-HR" dirty="0"/>
          </a:p>
        </p:txBody>
      </p:sp>
      <p:pic>
        <p:nvPicPr>
          <p:cNvPr id="8" name="Picture 7">
            <a:extLst>
              <a:ext uri="{FF2B5EF4-FFF2-40B4-BE49-F238E27FC236}">
                <a16:creationId xmlns:a16="http://schemas.microsoft.com/office/drawing/2014/main" id="{CFBA6423-CC8D-4B3B-A4D9-A395019EAF59}"/>
              </a:ext>
            </a:extLst>
          </p:cNvPr>
          <p:cNvPicPr>
            <a:picLocks noChangeAspect="1"/>
          </p:cNvPicPr>
          <p:nvPr/>
        </p:nvPicPr>
        <p:blipFill rotWithShape="1">
          <a:blip r:embed="rId3">
            <a:extLst>
              <a:ext uri="{28A0092B-C50C-407E-A947-70E740481C1C}">
                <a14:useLocalDpi xmlns:a14="http://schemas.microsoft.com/office/drawing/2010/main" val="0"/>
              </a:ext>
            </a:extLst>
          </a:blip>
          <a:srcRect t="23952"/>
          <a:stretch/>
        </p:blipFill>
        <p:spPr>
          <a:xfrm>
            <a:off x="1225372" y="1550772"/>
            <a:ext cx="6569687" cy="3756455"/>
          </a:xfrm>
          <a:prstGeom prst="rect">
            <a:avLst/>
          </a:prstGeom>
        </p:spPr>
      </p:pic>
    </p:spTree>
    <p:extLst>
      <p:ext uri="{BB962C8B-B14F-4D97-AF65-F5344CB8AC3E}">
        <p14:creationId xmlns:p14="http://schemas.microsoft.com/office/powerpoint/2010/main" val="481431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Proof of Stake</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r>
              <a:rPr lang="hr-HR" dirty="0"/>
              <a:t>Zamrznuta sredstva - kolateral</a:t>
            </a:r>
          </a:p>
          <a:p>
            <a:r>
              <a:rPr lang="hr-HR" dirty="0"/>
              <a:t>Mala potrošnja električne energije</a:t>
            </a:r>
          </a:p>
          <a:p>
            <a:r>
              <a:rPr lang="hr-HR" dirty="0"/>
              <a:t>Jednostavan za implementaciju</a:t>
            </a:r>
          </a:p>
          <a:p>
            <a:r>
              <a:rPr lang="hr-HR" dirty="0"/>
              <a:t>Nagrada za ispravnu validaciju transakcija</a:t>
            </a:r>
          </a:p>
          <a:p>
            <a:r>
              <a:rPr lang="hr-HR" dirty="0"/>
              <a:t>Samo bogati se bogate</a:t>
            </a:r>
          </a:p>
          <a:p>
            <a:r>
              <a:rPr lang="hr-HR" dirty="0"/>
              <a:t>Eksterni faktori su opasni</a:t>
            </a:r>
          </a:p>
          <a:p>
            <a:endParaRPr lang="hr-HR" dirty="0"/>
          </a:p>
          <a:p>
            <a:endParaRPr lang="hr-HR" dirty="0"/>
          </a:p>
        </p:txBody>
      </p:sp>
    </p:spTree>
    <p:extLst>
      <p:ext uri="{BB962C8B-B14F-4D97-AF65-F5344CB8AC3E}">
        <p14:creationId xmlns:p14="http://schemas.microsoft.com/office/powerpoint/2010/main" val="291067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Delegated Proof of Stake</a:t>
            </a:r>
          </a:p>
        </p:txBody>
      </p:sp>
      <p:sp>
        <p:nvSpPr>
          <p:cNvPr id="12" name="Content Placeholder 2">
            <a:extLst>
              <a:ext uri="{FF2B5EF4-FFF2-40B4-BE49-F238E27FC236}">
                <a16:creationId xmlns:a16="http://schemas.microsoft.com/office/drawing/2014/main" id="{EA99B78F-33ED-4C68-9F6D-7DA452C81983}"/>
              </a:ext>
            </a:extLst>
          </p:cNvPr>
          <p:cNvSpPr txBox="1">
            <a:spLocks/>
          </p:cNvSpPr>
          <p:nvPr/>
        </p:nvSpPr>
        <p:spPr>
          <a:xfrm>
            <a:off x="610003" y="3269522"/>
            <a:ext cx="8089153" cy="442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hr-HR" dirty="0"/>
          </a:p>
          <a:p>
            <a:endParaRPr lang="hr-HR" dirty="0"/>
          </a:p>
        </p:txBody>
      </p:sp>
      <p:pic>
        <p:nvPicPr>
          <p:cNvPr id="4" name="Picture 3">
            <a:extLst>
              <a:ext uri="{FF2B5EF4-FFF2-40B4-BE49-F238E27FC236}">
                <a16:creationId xmlns:a16="http://schemas.microsoft.com/office/drawing/2014/main" id="{E3822A94-B0AB-4572-8D03-60DCB9423C25}"/>
              </a:ext>
            </a:extLst>
          </p:cNvPr>
          <p:cNvPicPr>
            <a:picLocks noChangeAspect="1"/>
          </p:cNvPicPr>
          <p:nvPr/>
        </p:nvPicPr>
        <p:blipFill rotWithShape="1">
          <a:blip r:embed="rId3">
            <a:extLst>
              <a:ext uri="{28A0092B-C50C-407E-A947-70E740481C1C}">
                <a14:useLocalDpi xmlns:a14="http://schemas.microsoft.com/office/drawing/2010/main" val="0"/>
              </a:ext>
            </a:extLst>
          </a:blip>
          <a:srcRect r="39202"/>
          <a:stretch/>
        </p:blipFill>
        <p:spPr>
          <a:xfrm>
            <a:off x="1798054" y="1407868"/>
            <a:ext cx="5547892" cy="4129084"/>
          </a:xfrm>
          <a:prstGeom prst="rect">
            <a:avLst/>
          </a:prstGeom>
        </p:spPr>
      </p:pic>
    </p:spTree>
    <p:extLst>
      <p:ext uri="{BB962C8B-B14F-4D97-AF65-F5344CB8AC3E}">
        <p14:creationId xmlns:p14="http://schemas.microsoft.com/office/powerpoint/2010/main" val="2072223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Proof of Authority</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sp>
        <p:nvSpPr>
          <p:cNvPr id="12" name="Content Placeholder 2">
            <a:extLst>
              <a:ext uri="{FF2B5EF4-FFF2-40B4-BE49-F238E27FC236}">
                <a16:creationId xmlns:a16="http://schemas.microsoft.com/office/drawing/2014/main" id="{EA99B78F-33ED-4C68-9F6D-7DA452C81983}"/>
              </a:ext>
            </a:extLst>
          </p:cNvPr>
          <p:cNvSpPr txBox="1">
            <a:spLocks/>
          </p:cNvSpPr>
          <p:nvPr/>
        </p:nvSpPr>
        <p:spPr>
          <a:xfrm>
            <a:off x="610003" y="3269522"/>
            <a:ext cx="8089153" cy="442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lang="x-none" sz="2800" i="0" kern="1200" dirty="0" smtClean="0">
                <a:solidFill>
                  <a:schemeClr val="tx1"/>
                </a:solidFill>
                <a:latin typeface="+mn-lt"/>
                <a:ea typeface="+mn-ea"/>
                <a:cs typeface="Myriad Pro"/>
              </a:defRPr>
            </a:lvl1pPr>
            <a:lvl2pPr marL="742950" indent="-285750" algn="l" defTabSz="914400" rtl="0" eaLnBrk="1" latinLnBrk="0" hangingPunct="1">
              <a:spcBef>
                <a:spcPct val="20000"/>
              </a:spcBef>
              <a:buClr>
                <a:schemeClr val="accent1"/>
              </a:buClr>
              <a:buSzPct val="70000"/>
              <a:buFont typeface="Courier New"/>
              <a:buChar char="o"/>
              <a:defRPr lang="x-none" sz="2400" kern="1200" dirty="0" smtClean="0">
                <a:solidFill>
                  <a:schemeClr val="tx1"/>
                </a:solidFill>
                <a:latin typeface="+mn-lt"/>
                <a:ea typeface="+mn-ea"/>
                <a:cs typeface="Myriad Pro"/>
              </a:defRPr>
            </a:lvl2pPr>
            <a:lvl3pPr marL="1143000" indent="-228600" algn="l" defTabSz="914400" rtl="0" eaLnBrk="1" latinLnBrk="0" hangingPunct="1">
              <a:spcBef>
                <a:spcPct val="20000"/>
              </a:spcBef>
              <a:buClr>
                <a:schemeClr val="accent1"/>
              </a:buClr>
              <a:buFont typeface="Arial" pitchFamily="34" charset="0"/>
              <a:buChar char="•"/>
              <a:defRPr lang="x-none" sz="2000" kern="1200" dirty="0" smtClean="0">
                <a:solidFill>
                  <a:schemeClr val="tx1"/>
                </a:solidFill>
                <a:latin typeface="+mn-lt"/>
                <a:ea typeface="+mn-ea"/>
                <a:cs typeface="Myriad Pro"/>
              </a:defRPr>
            </a:lvl3pPr>
            <a:lvl4pPr marL="1600200" indent="-228600" algn="l" defTabSz="914400" rtl="0" eaLnBrk="1" latinLnBrk="0" hangingPunct="1">
              <a:spcBef>
                <a:spcPct val="20000"/>
              </a:spcBef>
              <a:buClr>
                <a:schemeClr val="accent1"/>
              </a:buClr>
              <a:buFont typeface="Arial"/>
              <a:buChar char="•"/>
              <a:defRPr lang="x-none" sz="1800" kern="1200" dirty="0" smtClean="0">
                <a:solidFill>
                  <a:schemeClr val="tx1"/>
                </a:solidFill>
                <a:latin typeface="+mn-lt"/>
                <a:ea typeface="+mn-ea"/>
                <a:cs typeface="Myriad Pro"/>
              </a:defRPr>
            </a:lvl4pPr>
            <a:lvl5pPr marL="2057400" indent="-228600" algn="l" defTabSz="914400" rtl="0" eaLnBrk="1" latinLnBrk="0" hangingPunct="1">
              <a:spcBef>
                <a:spcPct val="20000"/>
              </a:spcBef>
              <a:buClr>
                <a:schemeClr val="accent1"/>
              </a:buClr>
              <a:buFont typeface="Arial"/>
              <a:buChar char="•"/>
              <a:defRPr lang="hr-HR" sz="1800" kern="1200" dirty="0">
                <a:solidFill>
                  <a:schemeClr val="tx1"/>
                </a:solidFill>
                <a:latin typeface="+mn-lt"/>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hr-HR" dirty="0"/>
          </a:p>
          <a:p>
            <a:endParaRPr lang="hr-HR" dirty="0"/>
          </a:p>
        </p:txBody>
      </p:sp>
      <p:pic>
        <p:nvPicPr>
          <p:cNvPr id="6" name="Picture 5">
            <a:extLst>
              <a:ext uri="{FF2B5EF4-FFF2-40B4-BE49-F238E27FC236}">
                <a16:creationId xmlns:a16="http://schemas.microsoft.com/office/drawing/2014/main" id="{6FAC7854-250B-4C6E-A41C-596C4A4934BD}"/>
              </a:ext>
            </a:extLst>
          </p:cNvPr>
          <p:cNvPicPr>
            <a:picLocks noChangeAspect="1"/>
          </p:cNvPicPr>
          <p:nvPr/>
        </p:nvPicPr>
        <p:blipFill rotWithShape="1">
          <a:blip r:embed="rId3">
            <a:extLst>
              <a:ext uri="{28A0092B-C50C-407E-A947-70E740481C1C}">
                <a14:useLocalDpi xmlns:a14="http://schemas.microsoft.com/office/drawing/2010/main" val="0"/>
              </a:ext>
            </a:extLst>
          </a:blip>
          <a:srcRect t="4769" r="42143" b="21121"/>
          <a:stretch/>
        </p:blipFill>
        <p:spPr>
          <a:xfrm>
            <a:off x="610003" y="1223373"/>
            <a:ext cx="7066299" cy="4902790"/>
          </a:xfrm>
          <a:prstGeom prst="rect">
            <a:avLst/>
          </a:prstGeom>
        </p:spPr>
      </p:pic>
      <p:sp>
        <p:nvSpPr>
          <p:cNvPr id="4" name="Oval 3">
            <a:extLst>
              <a:ext uri="{FF2B5EF4-FFF2-40B4-BE49-F238E27FC236}">
                <a16:creationId xmlns:a16="http://schemas.microsoft.com/office/drawing/2014/main" id="{DDBE8EA6-768D-40B1-95B4-49C7BAEF5DFB}"/>
              </a:ext>
            </a:extLst>
          </p:cNvPr>
          <p:cNvSpPr/>
          <p:nvPr/>
        </p:nvSpPr>
        <p:spPr>
          <a:xfrm>
            <a:off x="1875932" y="5342395"/>
            <a:ext cx="857839" cy="6247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34189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DF23-964F-454E-8A0C-126EE6482DD4}"/>
              </a:ext>
            </a:extLst>
          </p:cNvPr>
          <p:cNvSpPr>
            <a:spLocks noGrp="1"/>
          </p:cNvSpPr>
          <p:nvPr>
            <p:ph type="title"/>
          </p:nvPr>
        </p:nvSpPr>
        <p:spPr/>
        <p:txBody>
          <a:bodyPr/>
          <a:lstStyle/>
          <a:p>
            <a:r>
              <a:rPr lang="hr-HR" dirty="0"/>
              <a:t>Dodatna vrijednost? </a:t>
            </a:r>
            <a:endParaRPr lang="en-US" dirty="0"/>
          </a:p>
        </p:txBody>
      </p:sp>
      <p:sp>
        <p:nvSpPr>
          <p:cNvPr id="3" name="Content Placeholder 2">
            <a:extLst>
              <a:ext uri="{FF2B5EF4-FFF2-40B4-BE49-F238E27FC236}">
                <a16:creationId xmlns:a16="http://schemas.microsoft.com/office/drawing/2014/main" id="{E712D5C1-BB0F-401D-AA60-AFD21566D402}"/>
              </a:ext>
            </a:extLst>
          </p:cNvPr>
          <p:cNvSpPr>
            <a:spLocks noGrp="1"/>
          </p:cNvSpPr>
          <p:nvPr>
            <p:ph sz="quarter" idx="11"/>
          </p:nvPr>
        </p:nvSpPr>
        <p:spPr/>
        <p:txBody>
          <a:bodyPr/>
          <a:lstStyle/>
          <a:p>
            <a:r>
              <a:rPr lang="hr-HR" dirty="0"/>
              <a:t>Privatan blockchain</a:t>
            </a:r>
          </a:p>
          <a:p>
            <a:pPr lvl="1"/>
            <a:r>
              <a:rPr lang="hr-HR" dirty="0"/>
              <a:t>Distribuirana glavna knjiga</a:t>
            </a:r>
          </a:p>
          <a:p>
            <a:pPr lvl="1"/>
            <a:r>
              <a:rPr lang="hr-HR" dirty="0"/>
              <a:t>Konsenzus utemeljen na povjerenju</a:t>
            </a:r>
          </a:p>
          <a:p>
            <a:r>
              <a:rPr lang="hr-HR" dirty="0"/>
              <a:t>Kriptovalute ok, a ostale primjene? </a:t>
            </a:r>
          </a:p>
          <a:p>
            <a:r>
              <a:rPr lang="hr-HR" dirty="0"/>
              <a:t>Institucije</a:t>
            </a:r>
          </a:p>
          <a:p>
            <a:pPr lvl="1"/>
            <a:r>
              <a:rPr lang="hr-HR" dirty="0"/>
              <a:t>Dodatne vrijednost usluge – vjernost klijenta</a:t>
            </a:r>
          </a:p>
          <a:p>
            <a:pPr lvl="1"/>
            <a:r>
              <a:rPr lang="hr-HR" dirty="0"/>
              <a:t>Medijacija u slučaju spora</a:t>
            </a:r>
          </a:p>
          <a:p>
            <a:pPr lvl="1"/>
            <a:r>
              <a:rPr lang="hr-HR" dirty="0"/>
              <a:t>Stabilnost i zaštitni mehanizmi</a:t>
            </a:r>
          </a:p>
          <a:p>
            <a:pPr lvl="1"/>
            <a:endParaRPr lang="hr-HR" dirty="0"/>
          </a:p>
          <a:p>
            <a:endParaRPr lang="en-US" dirty="0"/>
          </a:p>
        </p:txBody>
      </p:sp>
    </p:spTree>
    <p:extLst>
      <p:ext uri="{BB962C8B-B14F-4D97-AF65-F5344CB8AC3E}">
        <p14:creationId xmlns:p14="http://schemas.microsoft.com/office/powerpoint/2010/main" val="63279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DF23-964F-454E-8A0C-126EE6482DD4}"/>
              </a:ext>
            </a:extLst>
          </p:cNvPr>
          <p:cNvSpPr>
            <a:spLocks noGrp="1"/>
          </p:cNvSpPr>
          <p:nvPr>
            <p:ph type="title"/>
          </p:nvPr>
        </p:nvSpPr>
        <p:spPr/>
        <p:txBody>
          <a:bodyPr/>
          <a:lstStyle/>
          <a:p>
            <a:r>
              <a:rPr lang="hr-HR" dirty="0"/>
              <a:t>Dodatna vrijednost? </a:t>
            </a:r>
            <a:endParaRPr lang="en-US" dirty="0"/>
          </a:p>
        </p:txBody>
      </p:sp>
      <p:sp>
        <p:nvSpPr>
          <p:cNvPr id="3" name="Content Placeholder 2">
            <a:extLst>
              <a:ext uri="{FF2B5EF4-FFF2-40B4-BE49-F238E27FC236}">
                <a16:creationId xmlns:a16="http://schemas.microsoft.com/office/drawing/2014/main" id="{E712D5C1-BB0F-401D-AA60-AFD21566D402}"/>
              </a:ext>
            </a:extLst>
          </p:cNvPr>
          <p:cNvSpPr>
            <a:spLocks noGrp="1"/>
          </p:cNvSpPr>
          <p:nvPr>
            <p:ph sz="quarter" idx="11"/>
          </p:nvPr>
        </p:nvSpPr>
        <p:spPr/>
        <p:txBody>
          <a:bodyPr/>
          <a:lstStyle/>
          <a:p>
            <a:r>
              <a:rPr lang="hr-HR" dirty="0"/>
              <a:t>Infrastruktura nije besplatna</a:t>
            </a:r>
          </a:p>
          <a:p>
            <a:r>
              <a:rPr lang="hr-HR" dirty="0"/>
              <a:t>Pametni ugovor – blockchain ifologija</a:t>
            </a:r>
          </a:p>
          <a:p>
            <a:pPr lvl="1"/>
            <a:r>
              <a:rPr lang="hr-HR"/>
              <a:t>Transparentnost ne garantira ispravnost</a:t>
            </a:r>
            <a:endParaRPr lang="hr-HR" dirty="0"/>
          </a:p>
          <a:p>
            <a:r>
              <a:rPr lang="hr-HR" dirty="0"/>
              <a:t>Poništavanje fraud transakcija</a:t>
            </a:r>
          </a:p>
          <a:p>
            <a:r>
              <a:rPr lang="hr-HR" dirty="0"/>
              <a:t>Verifikacija (glasanje)</a:t>
            </a:r>
          </a:p>
          <a:p>
            <a:r>
              <a:rPr lang="hr-HR" dirty="0"/>
              <a:t>Softverska validacija podataka</a:t>
            </a:r>
          </a:p>
          <a:p>
            <a:r>
              <a:rPr lang="hr-HR" dirty="0"/>
              <a:t>Postoji li potreba za disitribuiranom pohranom i </a:t>
            </a:r>
            <a:r>
              <a:rPr lang="hr-HR" i="1" dirty="0"/>
              <a:t>trustless</a:t>
            </a:r>
            <a:r>
              <a:rPr lang="hr-HR" dirty="0"/>
              <a:t> konsenzusom te što imam od toga? </a:t>
            </a:r>
          </a:p>
        </p:txBody>
      </p:sp>
    </p:spTree>
    <p:extLst>
      <p:ext uri="{BB962C8B-B14F-4D97-AF65-F5344CB8AC3E}">
        <p14:creationId xmlns:p14="http://schemas.microsoft.com/office/powerpoint/2010/main" val="1629464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DF23-964F-454E-8A0C-126EE6482DD4}"/>
              </a:ext>
            </a:extLst>
          </p:cNvPr>
          <p:cNvSpPr>
            <a:spLocks noGrp="1"/>
          </p:cNvSpPr>
          <p:nvPr>
            <p:ph type="title"/>
          </p:nvPr>
        </p:nvSpPr>
        <p:spPr/>
        <p:txBody>
          <a:bodyPr/>
          <a:lstStyle/>
          <a:p>
            <a:r>
              <a:rPr lang="hr-HR" dirty="0"/>
              <a:t>Evolucija DLT-a</a:t>
            </a:r>
            <a:endParaRPr lang="en-US" dirty="0"/>
          </a:p>
        </p:txBody>
      </p:sp>
      <p:pic>
        <p:nvPicPr>
          <p:cNvPr id="5" name="Picture 4">
            <a:extLst>
              <a:ext uri="{FF2B5EF4-FFF2-40B4-BE49-F238E27FC236}">
                <a16:creationId xmlns:a16="http://schemas.microsoft.com/office/drawing/2014/main" id="{3EA35EA6-C43F-4A01-A4B2-D227988794BB}"/>
              </a:ext>
            </a:extLst>
          </p:cNvPr>
          <p:cNvPicPr>
            <a:picLocks noChangeAspect="1"/>
          </p:cNvPicPr>
          <p:nvPr/>
        </p:nvPicPr>
        <p:blipFill rotWithShape="1">
          <a:blip r:embed="rId3">
            <a:extLst>
              <a:ext uri="{28A0092B-C50C-407E-A947-70E740481C1C}">
                <a14:useLocalDpi xmlns:a14="http://schemas.microsoft.com/office/drawing/2010/main" val="0"/>
              </a:ext>
            </a:extLst>
          </a:blip>
          <a:srcRect l="6588" t="4008" b="4987"/>
          <a:stretch/>
        </p:blipFill>
        <p:spPr>
          <a:xfrm>
            <a:off x="301214" y="1495313"/>
            <a:ext cx="8541572" cy="4507455"/>
          </a:xfrm>
          <a:prstGeom prst="rect">
            <a:avLst/>
          </a:prstGeom>
        </p:spPr>
      </p:pic>
    </p:spTree>
    <p:extLst>
      <p:ext uri="{BB962C8B-B14F-4D97-AF65-F5344CB8AC3E}">
        <p14:creationId xmlns:p14="http://schemas.microsoft.com/office/powerpoint/2010/main" val="134391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4B48-5C71-4520-BF88-63570024AE6C}"/>
              </a:ext>
            </a:extLst>
          </p:cNvPr>
          <p:cNvSpPr>
            <a:spLocks noGrp="1"/>
          </p:cNvSpPr>
          <p:nvPr>
            <p:ph type="title"/>
          </p:nvPr>
        </p:nvSpPr>
        <p:spPr/>
        <p:txBody>
          <a:bodyPr/>
          <a:lstStyle/>
          <a:p>
            <a:r>
              <a:rPr lang="hr-HR" dirty="0"/>
              <a:t>Trading aplikacija</a:t>
            </a:r>
          </a:p>
        </p:txBody>
      </p:sp>
      <p:sp>
        <p:nvSpPr>
          <p:cNvPr id="3" name="Content Placeholder 2">
            <a:extLst>
              <a:ext uri="{FF2B5EF4-FFF2-40B4-BE49-F238E27FC236}">
                <a16:creationId xmlns:a16="http://schemas.microsoft.com/office/drawing/2014/main" id="{31D09ED5-E02F-47C1-9FB5-00873F2745F9}"/>
              </a:ext>
            </a:extLst>
          </p:cNvPr>
          <p:cNvSpPr>
            <a:spLocks noGrp="1"/>
          </p:cNvSpPr>
          <p:nvPr>
            <p:ph sz="quarter" idx="11"/>
          </p:nvPr>
        </p:nvSpPr>
        <p:spPr/>
        <p:txBody>
          <a:bodyPr/>
          <a:lstStyle/>
          <a:p>
            <a:r>
              <a:rPr lang="hr-HR" dirty="0"/>
              <a:t>25 zaposlenika u firmi</a:t>
            </a:r>
          </a:p>
          <a:p>
            <a:r>
              <a:rPr lang="hr-HR" dirty="0"/>
              <a:t>100 načina za složiti aplikaciju</a:t>
            </a:r>
          </a:p>
          <a:p>
            <a:endParaRPr lang="hr-HR" dirty="0"/>
          </a:p>
          <a:p>
            <a:endParaRPr lang="hr-HR" dirty="0"/>
          </a:p>
          <a:p>
            <a:endParaRPr lang="hr-HR" dirty="0"/>
          </a:p>
        </p:txBody>
      </p:sp>
    </p:spTree>
    <p:extLst>
      <p:ext uri="{BB962C8B-B14F-4D97-AF65-F5344CB8AC3E}">
        <p14:creationId xmlns:p14="http://schemas.microsoft.com/office/powerpoint/2010/main" val="149038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4B48-5C71-4520-BF88-63570024AE6C}"/>
              </a:ext>
            </a:extLst>
          </p:cNvPr>
          <p:cNvSpPr>
            <a:spLocks noGrp="1"/>
          </p:cNvSpPr>
          <p:nvPr>
            <p:ph type="title"/>
          </p:nvPr>
        </p:nvSpPr>
        <p:spPr/>
        <p:txBody>
          <a:bodyPr/>
          <a:lstStyle/>
          <a:p>
            <a:r>
              <a:rPr lang="hr-HR" dirty="0"/>
              <a:t>Trading aplikacija</a:t>
            </a:r>
          </a:p>
        </p:txBody>
      </p:sp>
      <p:sp>
        <p:nvSpPr>
          <p:cNvPr id="3" name="Content Placeholder 2">
            <a:extLst>
              <a:ext uri="{FF2B5EF4-FFF2-40B4-BE49-F238E27FC236}">
                <a16:creationId xmlns:a16="http://schemas.microsoft.com/office/drawing/2014/main" id="{31D09ED5-E02F-47C1-9FB5-00873F2745F9}"/>
              </a:ext>
            </a:extLst>
          </p:cNvPr>
          <p:cNvSpPr>
            <a:spLocks noGrp="1"/>
          </p:cNvSpPr>
          <p:nvPr>
            <p:ph sz="quarter" idx="11"/>
          </p:nvPr>
        </p:nvSpPr>
        <p:spPr/>
        <p:txBody>
          <a:bodyPr/>
          <a:lstStyle/>
          <a:p>
            <a:endParaRPr lang="hr-HR" dirty="0"/>
          </a:p>
          <a:p>
            <a:endParaRPr lang="hr-HR" dirty="0"/>
          </a:p>
          <a:p>
            <a:endParaRPr lang="hr-HR" dirty="0"/>
          </a:p>
        </p:txBody>
      </p:sp>
      <p:pic>
        <p:nvPicPr>
          <p:cNvPr id="5" name="Picture 4">
            <a:extLst>
              <a:ext uri="{FF2B5EF4-FFF2-40B4-BE49-F238E27FC236}">
                <a16:creationId xmlns:a16="http://schemas.microsoft.com/office/drawing/2014/main" id="{EC5846EB-E2E1-4310-8B2E-DB4D4FED1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30" y="1700213"/>
            <a:ext cx="8839183" cy="4425950"/>
          </a:xfrm>
          <a:prstGeom prst="rect">
            <a:avLst/>
          </a:prstGeom>
        </p:spPr>
      </p:pic>
    </p:spTree>
    <p:extLst>
      <p:ext uri="{BB962C8B-B14F-4D97-AF65-F5344CB8AC3E}">
        <p14:creationId xmlns:p14="http://schemas.microsoft.com/office/powerpoint/2010/main" val="21942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4B48-5C71-4520-BF88-63570024AE6C}"/>
              </a:ext>
            </a:extLst>
          </p:cNvPr>
          <p:cNvSpPr>
            <a:spLocks noGrp="1"/>
          </p:cNvSpPr>
          <p:nvPr>
            <p:ph type="title"/>
          </p:nvPr>
        </p:nvSpPr>
        <p:spPr/>
        <p:txBody>
          <a:bodyPr/>
          <a:lstStyle/>
          <a:p>
            <a:r>
              <a:rPr lang="hr-HR" dirty="0"/>
              <a:t>Trading aplikacija</a:t>
            </a:r>
          </a:p>
        </p:txBody>
      </p:sp>
      <p:sp>
        <p:nvSpPr>
          <p:cNvPr id="3" name="Content Placeholder 2">
            <a:extLst>
              <a:ext uri="{FF2B5EF4-FFF2-40B4-BE49-F238E27FC236}">
                <a16:creationId xmlns:a16="http://schemas.microsoft.com/office/drawing/2014/main" id="{31D09ED5-E02F-47C1-9FB5-00873F2745F9}"/>
              </a:ext>
            </a:extLst>
          </p:cNvPr>
          <p:cNvSpPr>
            <a:spLocks noGrp="1"/>
          </p:cNvSpPr>
          <p:nvPr>
            <p:ph sz="quarter" idx="11"/>
          </p:nvPr>
        </p:nvSpPr>
        <p:spPr/>
        <p:txBody>
          <a:bodyPr/>
          <a:lstStyle/>
          <a:p>
            <a:r>
              <a:rPr lang="hr-HR" dirty="0"/>
              <a:t>25 zaposlenika u firmi</a:t>
            </a:r>
          </a:p>
          <a:p>
            <a:r>
              <a:rPr lang="hr-HR" dirty="0"/>
              <a:t>100 načina za složiti aplikaciju</a:t>
            </a:r>
          </a:p>
          <a:p>
            <a:r>
              <a:rPr lang="hr-HR" dirty="0"/>
              <a:t>P2P paradigma za internu uporabu? </a:t>
            </a:r>
          </a:p>
          <a:p>
            <a:r>
              <a:rPr lang="hr-HR" dirty="0"/>
              <a:t>Tokeni - dionice</a:t>
            </a:r>
          </a:p>
          <a:p>
            <a:endParaRPr lang="hr-HR" dirty="0"/>
          </a:p>
          <a:p>
            <a:endParaRPr lang="hr-HR" dirty="0"/>
          </a:p>
          <a:p>
            <a:endParaRPr lang="hr-HR" dirty="0"/>
          </a:p>
        </p:txBody>
      </p:sp>
    </p:spTree>
    <p:extLst>
      <p:ext uri="{BB962C8B-B14F-4D97-AF65-F5344CB8AC3E}">
        <p14:creationId xmlns:p14="http://schemas.microsoft.com/office/powerpoint/2010/main" val="37211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P2P mreža</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r>
              <a:rPr lang="hr-HR" dirty="0"/>
              <a:t>Decentralizirana mreža povezanih računala</a:t>
            </a:r>
          </a:p>
          <a:p>
            <a:r>
              <a:rPr lang="hr-HR" dirty="0"/>
              <a:t>Filesharing: Napster, Gnutella, eDonkey, Kazaa</a:t>
            </a:r>
          </a:p>
          <a:p>
            <a:endParaRPr lang="hr-HR" dirty="0"/>
          </a:p>
        </p:txBody>
      </p:sp>
    </p:spTree>
    <p:extLst>
      <p:ext uri="{BB962C8B-B14F-4D97-AF65-F5344CB8AC3E}">
        <p14:creationId xmlns:p14="http://schemas.microsoft.com/office/powerpoint/2010/main" val="414961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P2P BitTorrent protokol</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endParaRPr lang="hr-HR" dirty="0"/>
          </a:p>
          <a:p>
            <a:endParaRPr lang="hr-HR" dirty="0"/>
          </a:p>
        </p:txBody>
      </p:sp>
      <p:pic>
        <p:nvPicPr>
          <p:cNvPr id="11" name="Picture 10">
            <a:extLst>
              <a:ext uri="{FF2B5EF4-FFF2-40B4-BE49-F238E27FC236}">
                <a16:creationId xmlns:a16="http://schemas.microsoft.com/office/drawing/2014/main" id="{EC2B93B4-6687-467D-8F82-E8D6CC611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87" y="1700213"/>
            <a:ext cx="4730730" cy="4425949"/>
          </a:xfrm>
          <a:prstGeom prst="rect">
            <a:avLst/>
          </a:prstGeom>
        </p:spPr>
      </p:pic>
    </p:spTree>
    <p:extLst>
      <p:ext uri="{BB962C8B-B14F-4D97-AF65-F5344CB8AC3E}">
        <p14:creationId xmlns:p14="http://schemas.microsoft.com/office/powerpoint/2010/main" val="30306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a:t>Torrent datoteka</a:t>
            </a:r>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endParaRPr lang="hr-HR" dirty="0"/>
          </a:p>
          <a:p>
            <a:endParaRPr lang="hr-HR" dirty="0"/>
          </a:p>
        </p:txBody>
      </p:sp>
      <p:pic>
        <p:nvPicPr>
          <p:cNvPr id="4" name="Picture 3">
            <a:extLst>
              <a:ext uri="{FF2B5EF4-FFF2-40B4-BE49-F238E27FC236}">
                <a16:creationId xmlns:a16="http://schemas.microsoft.com/office/drawing/2014/main" id="{92ED9685-E2EC-4C97-9E3A-31F505D8E8FB}"/>
              </a:ext>
            </a:extLst>
          </p:cNvPr>
          <p:cNvPicPr>
            <a:picLocks noChangeAspect="1"/>
          </p:cNvPicPr>
          <p:nvPr/>
        </p:nvPicPr>
        <p:blipFill>
          <a:blip r:embed="rId3"/>
          <a:stretch>
            <a:fillRect/>
          </a:stretch>
        </p:blipFill>
        <p:spPr>
          <a:xfrm>
            <a:off x="758224" y="1522413"/>
            <a:ext cx="7810500" cy="3875087"/>
          </a:xfrm>
          <a:prstGeom prst="rect">
            <a:avLst/>
          </a:prstGeom>
        </p:spPr>
      </p:pic>
    </p:spTree>
    <p:extLst>
      <p:ext uri="{BB962C8B-B14F-4D97-AF65-F5344CB8AC3E}">
        <p14:creationId xmlns:p14="http://schemas.microsoft.com/office/powerpoint/2010/main" val="128574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F4E4-F4FE-4E93-960D-1880D0DD830F}"/>
              </a:ext>
            </a:extLst>
          </p:cNvPr>
          <p:cNvSpPr>
            <a:spLocks noGrp="1"/>
          </p:cNvSpPr>
          <p:nvPr>
            <p:ph type="title"/>
          </p:nvPr>
        </p:nvSpPr>
        <p:spPr/>
        <p:txBody>
          <a:bodyPr/>
          <a:lstStyle/>
          <a:p>
            <a:r>
              <a:rPr lang="hr-HR" dirty="0" err="1"/>
              <a:t>Hash</a:t>
            </a:r>
            <a:r>
              <a:rPr lang="hr-HR" dirty="0"/>
              <a:t> </a:t>
            </a:r>
            <a:r>
              <a:rPr lang="hr-HR" dirty="0" err="1"/>
              <a:t>Join</a:t>
            </a:r>
            <a:endParaRPr lang="hr-HR" dirty="0"/>
          </a:p>
        </p:txBody>
      </p:sp>
      <p:sp>
        <p:nvSpPr>
          <p:cNvPr id="3" name="Content Placeholder 2">
            <a:extLst>
              <a:ext uri="{FF2B5EF4-FFF2-40B4-BE49-F238E27FC236}">
                <a16:creationId xmlns:a16="http://schemas.microsoft.com/office/drawing/2014/main" id="{3599C445-16A8-4658-AD05-04B222998A10}"/>
              </a:ext>
            </a:extLst>
          </p:cNvPr>
          <p:cNvSpPr>
            <a:spLocks noGrp="1"/>
          </p:cNvSpPr>
          <p:nvPr>
            <p:ph sz="quarter" idx="11"/>
          </p:nvPr>
        </p:nvSpPr>
        <p:spPr/>
        <p:txBody>
          <a:bodyPr/>
          <a:lstStyle/>
          <a:p>
            <a:pPr algn="ctr"/>
            <a:endParaRPr lang="hr-HR" dirty="0"/>
          </a:p>
          <a:p>
            <a:endParaRPr lang="hr-HR" dirty="0"/>
          </a:p>
        </p:txBody>
      </p:sp>
      <p:pic>
        <p:nvPicPr>
          <p:cNvPr id="6" name="Picture 5">
            <a:extLst>
              <a:ext uri="{FF2B5EF4-FFF2-40B4-BE49-F238E27FC236}">
                <a16:creationId xmlns:a16="http://schemas.microsoft.com/office/drawing/2014/main" id="{6C0BE5C2-737A-467C-BDCD-3F447AFE89BB}"/>
              </a:ext>
            </a:extLst>
          </p:cNvPr>
          <p:cNvPicPr>
            <a:picLocks noChangeAspect="1"/>
          </p:cNvPicPr>
          <p:nvPr/>
        </p:nvPicPr>
        <p:blipFill rotWithShape="1">
          <a:blip r:embed="rId3">
            <a:extLst>
              <a:ext uri="{28A0092B-C50C-407E-A947-70E740481C1C}">
                <a14:useLocalDpi xmlns:a14="http://schemas.microsoft.com/office/drawing/2010/main" val="0"/>
              </a:ext>
            </a:extLst>
          </a:blip>
          <a:srcRect t="21184"/>
          <a:stretch/>
        </p:blipFill>
        <p:spPr>
          <a:xfrm>
            <a:off x="1104900" y="1700213"/>
            <a:ext cx="6934200" cy="4329111"/>
          </a:xfrm>
          <a:prstGeom prst="rect">
            <a:avLst/>
          </a:prstGeom>
        </p:spPr>
      </p:pic>
    </p:spTree>
    <p:extLst>
      <p:ext uri="{BB962C8B-B14F-4D97-AF65-F5344CB8AC3E}">
        <p14:creationId xmlns:p14="http://schemas.microsoft.com/office/powerpoint/2010/main" val="2059699167"/>
      </p:ext>
    </p:extLst>
  </p:cSld>
  <p:clrMapOvr>
    <a:masterClrMapping/>
  </p:clrMapOvr>
</p:sld>
</file>

<file path=ppt/theme/theme1.xml><?xml version="1.0" encoding="utf-8"?>
<a:theme xmlns:a="http://schemas.openxmlformats.org/drawingml/2006/main" name="Koios">
  <a:themeElements>
    <a:clrScheme name="Koios colour scheme">
      <a:dk1>
        <a:sysClr val="windowText" lastClr="000000"/>
      </a:dk1>
      <a:lt1>
        <a:sysClr val="window" lastClr="FFFFFF"/>
      </a:lt1>
      <a:dk2>
        <a:srgbClr val="1F497D"/>
      </a:dk2>
      <a:lt2>
        <a:srgbClr val="EEECE1"/>
      </a:lt2>
      <a:accent1>
        <a:srgbClr val="009DDF"/>
      </a:accent1>
      <a:accent2>
        <a:srgbClr val="BCE3F5"/>
      </a:accent2>
      <a:accent3>
        <a:srgbClr val="82CFEF"/>
      </a:accent3>
      <a:accent4>
        <a:srgbClr val="7D7D7D"/>
      </a:accent4>
      <a:accent5>
        <a:srgbClr val="00FF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ios" id="{22FD35A6-AEBE-AC4F-A9DD-6C09B4B3486F}" vid="{4011D802-A4DE-684B-AF28-5865E0583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1CE567E14F147B3FD3BC1D66A725B" ma:contentTypeVersion="2" ma:contentTypeDescription="Create a new document." ma:contentTypeScope="" ma:versionID="405bc5c1255dd063f71dc332452f6034">
  <xsd:schema xmlns:xsd="http://www.w3.org/2001/XMLSchema" xmlns:xs="http://www.w3.org/2001/XMLSchema" xmlns:p="http://schemas.microsoft.com/office/2006/metadata/properties" xmlns:ns2="d25df263-0e09-4e3a-9721-15ef9100f04b" targetNamespace="http://schemas.microsoft.com/office/2006/metadata/properties" ma:root="true" ma:fieldsID="435176502f931e29e8b6c90288487179" ns2:_="">
    <xsd:import namespace="d25df263-0e09-4e3a-9721-15ef9100f04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df263-0e09-4e3a-9721-15ef9100f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78430-F381-40AD-ADC2-3BF2DDE70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df263-0e09-4e3a-9721-15ef9100f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E9C40-968E-4DFC-9AA6-5254E7CA9625}">
  <ds:schemaRefs>
    <ds:schemaRef ds:uri="http://schemas.microsoft.com/office/infopath/2007/PartnerControls"/>
    <ds:schemaRef ds:uri="http://purl.org/dc/dcmitype/"/>
    <ds:schemaRef ds:uri="http://schemas.microsoft.com/office/2006/documentManagement/types"/>
    <ds:schemaRef ds:uri="http://purl.org/dc/elements/1.1/"/>
    <ds:schemaRef ds:uri="d25df263-0e09-4e3a-9721-15ef9100f04b"/>
    <ds:schemaRef ds:uri="http://schemas.openxmlformats.org/package/2006/metadata/core-properties"/>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C3BF6697-A596-4FBE-A18D-F9A134654B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Koios PPT Template</Template>
  <TotalTime>1385</TotalTime>
  <Words>3310</Words>
  <Application>Microsoft Office PowerPoint</Application>
  <PresentationFormat>On-screen Show (4:3)</PresentationFormat>
  <Paragraphs>160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Courier New</vt:lpstr>
      <vt:lpstr>Myriad Pro</vt:lpstr>
      <vt:lpstr>Koios</vt:lpstr>
      <vt:lpstr>Blockchain interna burza dionica</vt:lpstr>
      <vt:lpstr>Radničko dioničarstvo</vt:lpstr>
      <vt:lpstr>Trading aplikacija</vt:lpstr>
      <vt:lpstr>Trading aplikacija</vt:lpstr>
      <vt:lpstr>Trading aplikacija</vt:lpstr>
      <vt:lpstr>P2P mreža</vt:lpstr>
      <vt:lpstr>P2P BitTorrent protokol</vt:lpstr>
      <vt:lpstr>Torrent datoteka</vt:lpstr>
      <vt:lpstr>Hash Join</vt:lpstr>
      <vt:lpstr>Hash - svojstva</vt:lpstr>
      <vt:lpstr>Digitalni potpis</vt:lpstr>
      <vt:lpstr>Interna burza</vt:lpstr>
      <vt:lpstr>Back End</vt:lpstr>
      <vt:lpstr>Chain of Blocks</vt:lpstr>
      <vt:lpstr>Proof of Work</vt:lpstr>
      <vt:lpstr>Duplo trošenje</vt:lpstr>
      <vt:lpstr>Mining farme</vt:lpstr>
      <vt:lpstr>Potrošnja električne energije</vt:lpstr>
      <vt:lpstr>Bitcoin farma</vt:lpstr>
      <vt:lpstr>Interna burza</vt:lpstr>
      <vt:lpstr>Proof of Stake</vt:lpstr>
      <vt:lpstr>Proof of Stake</vt:lpstr>
      <vt:lpstr>Delegated Proof of Stake</vt:lpstr>
      <vt:lpstr>Proof of Authority</vt:lpstr>
      <vt:lpstr>Dodatna vrijednost? </vt:lpstr>
      <vt:lpstr>Dodatna vrijednost? </vt:lpstr>
      <vt:lpstr>Evolucija DLT-a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Vedran Vrbanić</dc:creator>
  <cp:lastModifiedBy>Vedran Vrbanić</cp:lastModifiedBy>
  <cp:revision>152</cp:revision>
  <dcterms:created xsi:type="dcterms:W3CDTF">2018-06-29T08:50:32Z</dcterms:created>
  <dcterms:modified xsi:type="dcterms:W3CDTF">2018-10-12T14:29:09Z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0x0101004191CE567E14F147B3FD3BC1D66A725B</vt:lpwstr>
  </property>
</Properties>
</file>